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9"/>
  </p:notesMasterIdLst>
  <p:sldIdLst>
    <p:sldId id="256" r:id="rId2"/>
    <p:sldId id="258" r:id="rId3"/>
    <p:sldId id="259" r:id="rId4"/>
    <p:sldId id="323" r:id="rId5"/>
    <p:sldId id="322" r:id="rId6"/>
    <p:sldId id="297" r:id="rId7"/>
    <p:sldId id="298" r:id="rId8"/>
    <p:sldId id="260" r:id="rId9"/>
    <p:sldId id="299" r:id="rId10"/>
    <p:sldId id="300" r:id="rId11"/>
    <p:sldId id="301" r:id="rId12"/>
    <p:sldId id="261" r:id="rId13"/>
    <p:sldId id="288" r:id="rId14"/>
    <p:sldId id="303" r:id="rId15"/>
    <p:sldId id="302" r:id="rId16"/>
    <p:sldId id="320" r:id="rId17"/>
    <p:sldId id="321" r:id="rId18"/>
    <p:sldId id="262" r:id="rId19"/>
    <p:sldId id="264" r:id="rId20"/>
    <p:sldId id="263" r:id="rId21"/>
    <p:sldId id="304" r:id="rId22"/>
    <p:sldId id="305" r:id="rId23"/>
    <p:sldId id="265" r:id="rId24"/>
    <p:sldId id="266" r:id="rId25"/>
    <p:sldId id="267" r:id="rId26"/>
    <p:sldId id="268" r:id="rId27"/>
    <p:sldId id="269" r:id="rId28"/>
    <p:sldId id="270" r:id="rId29"/>
    <p:sldId id="306" r:id="rId30"/>
    <p:sldId id="307" r:id="rId31"/>
    <p:sldId id="271" r:id="rId32"/>
    <p:sldId id="272" r:id="rId33"/>
    <p:sldId id="308" r:id="rId34"/>
    <p:sldId id="309" r:id="rId35"/>
    <p:sldId id="273" r:id="rId36"/>
    <p:sldId id="274" r:id="rId37"/>
    <p:sldId id="310" r:id="rId38"/>
    <p:sldId id="311" r:id="rId39"/>
    <p:sldId id="275" r:id="rId40"/>
    <p:sldId id="276" r:id="rId41"/>
    <p:sldId id="312" r:id="rId42"/>
    <p:sldId id="313" r:id="rId43"/>
    <p:sldId id="277" r:id="rId44"/>
    <p:sldId id="278" r:id="rId45"/>
    <p:sldId id="279" r:id="rId46"/>
    <p:sldId id="314" r:id="rId47"/>
    <p:sldId id="315" r:id="rId48"/>
    <p:sldId id="280" r:id="rId49"/>
    <p:sldId id="281" r:id="rId50"/>
    <p:sldId id="282" r:id="rId51"/>
    <p:sldId id="316" r:id="rId52"/>
    <p:sldId id="317" r:id="rId53"/>
    <p:sldId id="283" r:id="rId54"/>
    <p:sldId id="284" r:id="rId55"/>
    <p:sldId id="285" r:id="rId56"/>
    <p:sldId id="286" r:id="rId57"/>
    <p:sldId id="287" r:id="rId58"/>
    <p:sldId id="318" r:id="rId59"/>
    <p:sldId id="319" r:id="rId60"/>
    <p:sldId id="289" r:id="rId61"/>
    <p:sldId id="290" r:id="rId62"/>
    <p:sldId id="292" r:id="rId63"/>
    <p:sldId id="296" r:id="rId64"/>
    <p:sldId id="293" r:id="rId65"/>
    <p:sldId id="295" r:id="rId66"/>
    <p:sldId id="294" r:id="rId67"/>
    <p:sldId id="291" r:id="rId68"/>
  </p:sldIdLst>
  <p:sldSz cx="9144000" cy="6858000" type="screen4x3"/>
  <p:notesSz cx="91440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1" d="100"/>
          <a:sy n="81" d="100"/>
        </p:scale>
        <p:origin x="1498" y="7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8A2DD0-72CE-4ECB-BA85-8DD880770B5C}" type="datetimeFigureOut">
              <a:rPr lang="en-US" smtClean="0"/>
              <a:t>1/29/2026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857250"/>
            <a:ext cx="30861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079057-09E1-4715-8045-82F70F6407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3183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079057-09E1-4715-8045-82F70F64079C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1169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526539" y="323341"/>
            <a:ext cx="5351780" cy="5740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algn="ctr">
              <a:lnSpc>
                <a:spcPts val="1240"/>
              </a:lnSpc>
            </a:pPr>
            <a:r>
              <a:rPr dirty="0"/>
              <a:t>EEE</a:t>
            </a:r>
            <a:r>
              <a:rPr spc="-25" dirty="0"/>
              <a:t> </a:t>
            </a:r>
            <a:r>
              <a:rPr dirty="0"/>
              <a:t>314:</a:t>
            </a:r>
            <a:r>
              <a:rPr spc="-5" dirty="0"/>
              <a:t> </a:t>
            </a:r>
            <a:r>
              <a:rPr dirty="0"/>
              <a:t>Data</a:t>
            </a:r>
            <a:r>
              <a:rPr spc="-25" dirty="0"/>
              <a:t> </a:t>
            </a:r>
            <a:r>
              <a:rPr spc="-10" dirty="0"/>
              <a:t>Communications</a:t>
            </a:r>
            <a:r>
              <a:rPr spc="-15" dirty="0"/>
              <a:t> </a:t>
            </a:r>
            <a:r>
              <a:rPr spc="-50" dirty="0"/>
              <a:t>&amp;</a:t>
            </a:r>
          </a:p>
          <a:p>
            <a:pPr marL="635" algn="ctr">
              <a:lnSpc>
                <a:spcPct val="100000"/>
              </a:lnSpc>
            </a:pPr>
            <a:r>
              <a:rPr dirty="0"/>
              <a:t>Computer</a:t>
            </a:r>
            <a:r>
              <a:rPr spc="-35" dirty="0"/>
              <a:t> </a:t>
            </a:r>
            <a:r>
              <a:rPr spc="-10" dirty="0"/>
              <a:t>Networks.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1/29/2026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240"/>
              </a:lnSpc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algn="ctr">
              <a:lnSpc>
                <a:spcPts val="1240"/>
              </a:lnSpc>
            </a:pPr>
            <a:r>
              <a:rPr dirty="0"/>
              <a:t>EEE</a:t>
            </a:r>
            <a:r>
              <a:rPr spc="-25" dirty="0"/>
              <a:t> </a:t>
            </a:r>
            <a:r>
              <a:rPr dirty="0"/>
              <a:t>314:</a:t>
            </a:r>
            <a:r>
              <a:rPr spc="-5" dirty="0"/>
              <a:t> </a:t>
            </a:r>
            <a:r>
              <a:rPr dirty="0"/>
              <a:t>Data</a:t>
            </a:r>
            <a:r>
              <a:rPr spc="-25" dirty="0"/>
              <a:t> </a:t>
            </a:r>
            <a:r>
              <a:rPr spc="-10" dirty="0"/>
              <a:t>Communications</a:t>
            </a:r>
            <a:r>
              <a:rPr spc="-15" dirty="0"/>
              <a:t> </a:t>
            </a:r>
            <a:r>
              <a:rPr spc="-50" dirty="0"/>
              <a:t>&amp;</a:t>
            </a:r>
          </a:p>
          <a:p>
            <a:pPr marL="635" algn="ctr">
              <a:lnSpc>
                <a:spcPct val="100000"/>
              </a:lnSpc>
            </a:pPr>
            <a:r>
              <a:rPr dirty="0"/>
              <a:t>Computer</a:t>
            </a:r>
            <a:r>
              <a:rPr spc="-35" dirty="0"/>
              <a:t> </a:t>
            </a:r>
            <a:r>
              <a:rPr spc="-10" dirty="0"/>
              <a:t>Networks.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1/29/2026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240"/>
              </a:lnSpc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algn="ctr">
              <a:lnSpc>
                <a:spcPts val="1240"/>
              </a:lnSpc>
            </a:pPr>
            <a:r>
              <a:rPr dirty="0"/>
              <a:t>EEE</a:t>
            </a:r>
            <a:r>
              <a:rPr spc="-25" dirty="0"/>
              <a:t> </a:t>
            </a:r>
            <a:r>
              <a:rPr dirty="0"/>
              <a:t>314:</a:t>
            </a:r>
            <a:r>
              <a:rPr spc="-5" dirty="0"/>
              <a:t> </a:t>
            </a:r>
            <a:r>
              <a:rPr dirty="0"/>
              <a:t>Data</a:t>
            </a:r>
            <a:r>
              <a:rPr spc="-25" dirty="0"/>
              <a:t> </a:t>
            </a:r>
            <a:r>
              <a:rPr spc="-10" dirty="0"/>
              <a:t>Communications</a:t>
            </a:r>
            <a:r>
              <a:rPr spc="-15" dirty="0"/>
              <a:t> </a:t>
            </a:r>
            <a:r>
              <a:rPr spc="-50" dirty="0"/>
              <a:t>&amp;</a:t>
            </a:r>
          </a:p>
          <a:p>
            <a:pPr marL="635" algn="ctr">
              <a:lnSpc>
                <a:spcPct val="100000"/>
              </a:lnSpc>
            </a:pPr>
            <a:r>
              <a:rPr dirty="0"/>
              <a:t>Computer</a:t>
            </a:r>
            <a:r>
              <a:rPr spc="-35" dirty="0"/>
              <a:t> </a:t>
            </a:r>
            <a:r>
              <a:rPr spc="-10" dirty="0"/>
              <a:t>Networks.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1/29/2026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240"/>
              </a:lnSpc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algn="ctr">
              <a:lnSpc>
                <a:spcPts val="1240"/>
              </a:lnSpc>
            </a:pPr>
            <a:r>
              <a:rPr dirty="0"/>
              <a:t>EEE</a:t>
            </a:r>
            <a:r>
              <a:rPr spc="-25" dirty="0"/>
              <a:t> </a:t>
            </a:r>
            <a:r>
              <a:rPr dirty="0"/>
              <a:t>314:</a:t>
            </a:r>
            <a:r>
              <a:rPr spc="-5" dirty="0"/>
              <a:t> </a:t>
            </a:r>
            <a:r>
              <a:rPr dirty="0"/>
              <a:t>Data</a:t>
            </a:r>
            <a:r>
              <a:rPr spc="-25" dirty="0"/>
              <a:t> </a:t>
            </a:r>
            <a:r>
              <a:rPr spc="-10" dirty="0"/>
              <a:t>Communications</a:t>
            </a:r>
            <a:r>
              <a:rPr spc="-15" dirty="0"/>
              <a:t> </a:t>
            </a:r>
            <a:r>
              <a:rPr spc="-50" dirty="0"/>
              <a:t>&amp;</a:t>
            </a:r>
          </a:p>
          <a:p>
            <a:pPr marL="635" algn="ctr">
              <a:lnSpc>
                <a:spcPct val="100000"/>
              </a:lnSpc>
            </a:pPr>
            <a:r>
              <a:rPr dirty="0"/>
              <a:t>Computer</a:t>
            </a:r>
            <a:r>
              <a:rPr spc="-35" dirty="0"/>
              <a:t> </a:t>
            </a:r>
            <a:r>
              <a:rPr spc="-10" dirty="0"/>
              <a:t>Networks.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1/29/2026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240"/>
              </a:lnSpc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algn="ctr">
              <a:lnSpc>
                <a:spcPts val="1240"/>
              </a:lnSpc>
            </a:pPr>
            <a:r>
              <a:rPr dirty="0"/>
              <a:t>EEE</a:t>
            </a:r>
            <a:r>
              <a:rPr spc="-25" dirty="0"/>
              <a:t> </a:t>
            </a:r>
            <a:r>
              <a:rPr dirty="0"/>
              <a:t>314:</a:t>
            </a:r>
            <a:r>
              <a:rPr spc="-5" dirty="0"/>
              <a:t> </a:t>
            </a:r>
            <a:r>
              <a:rPr dirty="0"/>
              <a:t>Data</a:t>
            </a:r>
            <a:r>
              <a:rPr spc="-25" dirty="0"/>
              <a:t> </a:t>
            </a:r>
            <a:r>
              <a:rPr spc="-10" dirty="0"/>
              <a:t>Communications</a:t>
            </a:r>
            <a:r>
              <a:rPr spc="-15" dirty="0"/>
              <a:t> </a:t>
            </a:r>
            <a:r>
              <a:rPr spc="-50" dirty="0"/>
              <a:t>&amp;</a:t>
            </a:r>
          </a:p>
          <a:p>
            <a:pPr marL="635" algn="ctr">
              <a:lnSpc>
                <a:spcPct val="100000"/>
              </a:lnSpc>
            </a:pPr>
            <a:r>
              <a:rPr dirty="0"/>
              <a:t>Computer</a:t>
            </a:r>
            <a:r>
              <a:rPr spc="-35" dirty="0"/>
              <a:t> </a:t>
            </a:r>
            <a:r>
              <a:rPr spc="-10" dirty="0"/>
              <a:t>Networks.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1/29/2026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240"/>
              </a:lnSpc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62610" y="-83565"/>
            <a:ext cx="8018779" cy="1577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35940" y="1558797"/>
            <a:ext cx="8072755" cy="43173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523996" y="6372097"/>
            <a:ext cx="2096135" cy="3606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algn="ctr">
              <a:lnSpc>
                <a:spcPts val="1240"/>
              </a:lnSpc>
            </a:pPr>
            <a:r>
              <a:rPr dirty="0"/>
              <a:t>EEE</a:t>
            </a:r>
            <a:r>
              <a:rPr spc="-25" dirty="0"/>
              <a:t> </a:t>
            </a:r>
            <a:r>
              <a:rPr dirty="0"/>
              <a:t>314:</a:t>
            </a:r>
            <a:r>
              <a:rPr spc="-5" dirty="0"/>
              <a:t> </a:t>
            </a:r>
            <a:r>
              <a:rPr dirty="0"/>
              <a:t>Data</a:t>
            </a:r>
            <a:r>
              <a:rPr spc="-25" dirty="0"/>
              <a:t> </a:t>
            </a:r>
            <a:r>
              <a:rPr spc="-10" dirty="0"/>
              <a:t>Communications</a:t>
            </a:r>
            <a:r>
              <a:rPr spc="-15" dirty="0"/>
              <a:t> </a:t>
            </a:r>
            <a:r>
              <a:rPr spc="-50" dirty="0"/>
              <a:t>&amp;</a:t>
            </a:r>
          </a:p>
          <a:p>
            <a:pPr marL="635" algn="ctr">
              <a:lnSpc>
                <a:spcPct val="100000"/>
              </a:lnSpc>
            </a:pPr>
            <a:r>
              <a:rPr dirty="0"/>
              <a:t>Computer</a:t>
            </a:r>
            <a:r>
              <a:rPr spc="-35" dirty="0"/>
              <a:t> </a:t>
            </a:r>
            <a:r>
              <a:rPr spc="-10" dirty="0"/>
              <a:t>Networks.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1/29/2026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427719" y="6463538"/>
            <a:ext cx="217804" cy="1778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240"/>
              </a:lnSpc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5.png"/><Relationship Id="rId18" Type="http://schemas.openxmlformats.org/officeDocument/2006/relationships/image" Target="../media/image20.png"/><Relationship Id="rId26" Type="http://schemas.openxmlformats.org/officeDocument/2006/relationships/image" Target="../media/image28.png"/><Relationship Id="rId39" Type="http://schemas.openxmlformats.org/officeDocument/2006/relationships/image" Target="../media/image41.png"/><Relationship Id="rId21" Type="http://schemas.openxmlformats.org/officeDocument/2006/relationships/image" Target="../media/image23.png"/><Relationship Id="rId34" Type="http://schemas.openxmlformats.org/officeDocument/2006/relationships/image" Target="../media/image36.png"/><Relationship Id="rId42" Type="http://schemas.openxmlformats.org/officeDocument/2006/relationships/image" Target="../media/image44.png"/><Relationship Id="rId47" Type="http://schemas.openxmlformats.org/officeDocument/2006/relationships/image" Target="../media/image49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6" Type="http://schemas.openxmlformats.org/officeDocument/2006/relationships/image" Target="../media/image18.png"/><Relationship Id="rId29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24" Type="http://schemas.openxmlformats.org/officeDocument/2006/relationships/image" Target="../media/image26.png"/><Relationship Id="rId32" Type="http://schemas.openxmlformats.org/officeDocument/2006/relationships/image" Target="../media/image34.png"/><Relationship Id="rId37" Type="http://schemas.openxmlformats.org/officeDocument/2006/relationships/image" Target="../media/image39.png"/><Relationship Id="rId40" Type="http://schemas.openxmlformats.org/officeDocument/2006/relationships/image" Target="../media/image42.png"/><Relationship Id="rId45" Type="http://schemas.openxmlformats.org/officeDocument/2006/relationships/image" Target="../media/image47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23" Type="http://schemas.openxmlformats.org/officeDocument/2006/relationships/image" Target="../media/image25.png"/><Relationship Id="rId28" Type="http://schemas.openxmlformats.org/officeDocument/2006/relationships/image" Target="../media/image30.png"/><Relationship Id="rId36" Type="http://schemas.openxmlformats.org/officeDocument/2006/relationships/image" Target="../media/image38.png"/><Relationship Id="rId10" Type="http://schemas.openxmlformats.org/officeDocument/2006/relationships/image" Target="../media/image12.png"/><Relationship Id="rId19" Type="http://schemas.openxmlformats.org/officeDocument/2006/relationships/image" Target="../media/image21.png"/><Relationship Id="rId31" Type="http://schemas.openxmlformats.org/officeDocument/2006/relationships/image" Target="../media/image33.png"/><Relationship Id="rId44" Type="http://schemas.openxmlformats.org/officeDocument/2006/relationships/image" Target="../media/image46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Relationship Id="rId30" Type="http://schemas.openxmlformats.org/officeDocument/2006/relationships/image" Target="../media/image32.png"/><Relationship Id="rId35" Type="http://schemas.openxmlformats.org/officeDocument/2006/relationships/image" Target="../media/image37.png"/><Relationship Id="rId43" Type="http://schemas.openxmlformats.org/officeDocument/2006/relationships/image" Target="../media/image45.png"/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12" Type="http://schemas.openxmlformats.org/officeDocument/2006/relationships/image" Target="../media/image14.png"/><Relationship Id="rId17" Type="http://schemas.openxmlformats.org/officeDocument/2006/relationships/image" Target="../media/image19.png"/><Relationship Id="rId25" Type="http://schemas.openxmlformats.org/officeDocument/2006/relationships/image" Target="../media/image27.png"/><Relationship Id="rId33" Type="http://schemas.openxmlformats.org/officeDocument/2006/relationships/image" Target="../media/image35.png"/><Relationship Id="rId38" Type="http://schemas.openxmlformats.org/officeDocument/2006/relationships/image" Target="../media/image40.png"/><Relationship Id="rId46" Type="http://schemas.openxmlformats.org/officeDocument/2006/relationships/image" Target="../media/image48.png"/><Relationship Id="rId20" Type="http://schemas.openxmlformats.org/officeDocument/2006/relationships/image" Target="../media/image22.png"/><Relationship Id="rId41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hyperlink" Target="mailto:DCCN-Spring2013-CIIT@yahoogroups.com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4800" y="1995677"/>
            <a:ext cx="8991599" cy="1366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855344" marR="5080" indent="-843280">
              <a:lnSpc>
                <a:spcPct val="100000"/>
              </a:lnSpc>
              <a:spcBef>
                <a:spcPts val="95"/>
              </a:spcBef>
            </a:pPr>
            <a:r>
              <a:rPr lang="en-US" sz="4400" dirty="0">
                <a:latin typeface="Calibri"/>
                <a:cs typeface="Calibri"/>
              </a:rPr>
              <a:t>CE313 COMPUTER </a:t>
            </a:r>
            <a:r>
              <a:rPr sz="4400" spc="-20" dirty="0">
                <a:latin typeface="Calibri"/>
                <a:cs typeface="Calibri"/>
              </a:rPr>
              <a:t>COMMUNICATIONS </a:t>
            </a:r>
            <a:r>
              <a:rPr sz="4400" dirty="0">
                <a:latin typeface="Calibri"/>
                <a:cs typeface="Calibri"/>
              </a:rPr>
              <a:t>&amp;</a:t>
            </a:r>
            <a:r>
              <a:rPr sz="4400" spc="-130" dirty="0">
                <a:latin typeface="Calibri"/>
                <a:cs typeface="Calibri"/>
              </a:rPr>
              <a:t> </a:t>
            </a:r>
            <a:r>
              <a:rPr sz="4400" dirty="0">
                <a:latin typeface="Calibri"/>
                <a:cs typeface="Calibri"/>
              </a:rPr>
              <a:t>COMPUTER</a:t>
            </a:r>
            <a:r>
              <a:rPr sz="4400" spc="-100" dirty="0">
                <a:latin typeface="Calibri"/>
                <a:cs typeface="Calibri"/>
              </a:rPr>
              <a:t> </a:t>
            </a:r>
            <a:r>
              <a:rPr sz="4400" spc="-10" dirty="0">
                <a:latin typeface="Calibri"/>
                <a:cs typeface="Calibri"/>
              </a:rPr>
              <a:t>NETWORKS</a:t>
            </a:r>
            <a:endParaRPr sz="4400" dirty="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fld id="{81D60167-4931-47E6-BA6A-407CBD079E47}" type="slidenum">
              <a:rPr spc="-25" dirty="0"/>
              <a:t>1</a:t>
            </a:fld>
            <a:endParaRPr spc="-25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05367-5FF1-427D-B981-44FDB22FC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8600"/>
            <a:ext cx="8018779" cy="677108"/>
          </a:xfrm>
        </p:spPr>
        <p:txBody>
          <a:bodyPr/>
          <a:lstStyle/>
          <a:p>
            <a:pPr algn="ctr"/>
            <a:r>
              <a:rPr lang="en-US" b="1" i="0" dirty="0">
                <a:solidFill>
                  <a:srgbClr val="1D1D1F"/>
                </a:solidFill>
                <a:effectLst/>
                <a:latin typeface="system-ui"/>
              </a:rPr>
              <a:t>Question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6545E9-BA2F-4318-835B-BC6F023955A1}"/>
              </a:ext>
            </a:extLst>
          </p:cNvPr>
          <p:cNvSpPr txBox="1"/>
          <p:nvPr/>
        </p:nvSpPr>
        <p:spPr>
          <a:xfrm>
            <a:off x="609600" y="1676400"/>
            <a:ext cx="8229599" cy="1292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600" b="0" i="1" dirty="0">
                <a:solidFill>
                  <a:srgbClr val="1D1D1F"/>
                </a:solidFill>
                <a:effectLst/>
                <a:latin typeface="system-ui"/>
              </a:rPr>
              <a:t>A live video call freezes for 2 seconds, then resumes with audio/video out of sync. Which TWO characteristics failed?</a:t>
            </a:r>
            <a:br>
              <a:rPr lang="en-US" sz="2600" dirty="0"/>
            </a:b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36134729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05367-5FF1-427D-B981-44FDB22FC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8600"/>
            <a:ext cx="8018779" cy="677108"/>
          </a:xfrm>
        </p:spPr>
        <p:txBody>
          <a:bodyPr/>
          <a:lstStyle/>
          <a:p>
            <a:pPr algn="ctr"/>
            <a:r>
              <a:rPr lang="en-US" b="1" i="0" dirty="0">
                <a:solidFill>
                  <a:srgbClr val="1D1D1F"/>
                </a:solidFill>
                <a:effectLst/>
                <a:latin typeface="system-ui"/>
              </a:rPr>
              <a:t>Question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6545E9-BA2F-4318-835B-BC6F023955A1}"/>
              </a:ext>
            </a:extLst>
          </p:cNvPr>
          <p:cNvSpPr txBox="1"/>
          <p:nvPr/>
        </p:nvSpPr>
        <p:spPr>
          <a:xfrm>
            <a:off x="609601" y="1676401"/>
            <a:ext cx="8077200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600" b="0" i="1" dirty="0">
                <a:solidFill>
                  <a:srgbClr val="1D1D1F"/>
                </a:solidFill>
                <a:effectLst/>
                <a:latin typeface="system-ui"/>
              </a:rPr>
              <a:t>A live video call freezes for 2 seconds, then resumes with audio/video out of sync. Which TWO characteristics failed?</a:t>
            </a:r>
            <a:br>
              <a:rPr lang="en-US" sz="2600" dirty="0"/>
            </a:br>
            <a:endParaRPr lang="en-US" sz="2600" dirty="0">
              <a:solidFill>
                <a:srgbClr val="1D1D1F"/>
              </a:solidFill>
              <a:latin typeface="system-ui"/>
            </a:endParaRPr>
          </a:p>
          <a:p>
            <a:pPr algn="just"/>
            <a:r>
              <a:rPr lang="en-US" sz="2600" b="1" i="0" dirty="0">
                <a:solidFill>
                  <a:srgbClr val="1D1D1F"/>
                </a:solidFill>
                <a:effectLst/>
                <a:latin typeface="system-ui"/>
              </a:rPr>
              <a:t>Answer:</a:t>
            </a:r>
            <a:r>
              <a:rPr lang="en-US" sz="2600" b="0" i="0" dirty="0">
                <a:solidFill>
                  <a:srgbClr val="1D1D1F"/>
                </a:solidFill>
                <a:effectLst/>
                <a:latin typeface="system-ui"/>
              </a:rPr>
              <a:t> Timeliness + Jitter </a:t>
            </a:r>
            <a:r>
              <a:rPr lang="en-US" sz="2600" b="0" i="1" dirty="0">
                <a:solidFill>
                  <a:srgbClr val="1D1D1F"/>
                </a:solidFill>
                <a:effectLst/>
                <a:latin typeface="system-ui"/>
              </a:rPr>
              <a:t>(tests distinction between delay vs. variation in delay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6548412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19376" y="68834"/>
            <a:ext cx="4903470" cy="12452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24815" marR="5080" indent="-412750">
              <a:lnSpc>
                <a:spcPct val="100000"/>
              </a:lnSpc>
              <a:spcBef>
                <a:spcPts val="100"/>
              </a:spcBef>
            </a:pPr>
            <a:r>
              <a:rPr sz="4000" spc="-20" dirty="0"/>
              <a:t>COMPONENTS</a:t>
            </a:r>
            <a:r>
              <a:rPr sz="4000" spc="-100" dirty="0"/>
              <a:t> </a:t>
            </a:r>
            <a:r>
              <a:rPr sz="4000" dirty="0"/>
              <a:t>OF</a:t>
            </a:r>
            <a:r>
              <a:rPr sz="4000" spc="-65" dirty="0"/>
              <a:t> </a:t>
            </a:r>
            <a:r>
              <a:rPr sz="4000" spc="-114" dirty="0"/>
              <a:t>DATA </a:t>
            </a:r>
            <a:r>
              <a:rPr sz="4000" spc="-10" dirty="0"/>
              <a:t>COMMUNICATIONS</a:t>
            </a:r>
            <a:endParaRPr sz="4000"/>
          </a:p>
        </p:txBody>
      </p:sp>
      <p:sp>
        <p:nvSpPr>
          <p:cNvPr id="3" name="object 3"/>
          <p:cNvSpPr txBox="1"/>
          <p:nvPr/>
        </p:nvSpPr>
        <p:spPr>
          <a:xfrm>
            <a:off x="535940" y="1144310"/>
            <a:ext cx="3511550" cy="2586355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770"/>
              </a:spcBef>
              <a:buFont typeface="Arial MT"/>
              <a:buChar char="•"/>
              <a:tabLst>
                <a:tab pos="354965" algn="l"/>
              </a:tabLst>
            </a:pPr>
            <a:r>
              <a:rPr sz="2800" spc="-10" dirty="0">
                <a:solidFill>
                  <a:srgbClr val="FF0000"/>
                </a:solidFill>
                <a:latin typeface="Calibri"/>
                <a:cs typeface="Calibri"/>
              </a:rPr>
              <a:t>Message</a:t>
            </a:r>
            <a:endParaRPr sz="28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spcBef>
                <a:spcPts val="675"/>
              </a:spcBef>
              <a:buFont typeface="Arial MT"/>
              <a:buChar char="•"/>
              <a:tabLst>
                <a:tab pos="354965" algn="l"/>
              </a:tabLst>
            </a:pPr>
            <a:r>
              <a:rPr sz="2800" spc="-10" dirty="0">
                <a:solidFill>
                  <a:srgbClr val="FF0000"/>
                </a:solidFill>
                <a:latin typeface="Calibri"/>
                <a:cs typeface="Calibri"/>
              </a:rPr>
              <a:t>Sender</a:t>
            </a:r>
            <a:endParaRPr sz="28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spcBef>
                <a:spcPts val="670"/>
              </a:spcBef>
              <a:buFont typeface="Arial MT"/>
              <a:buChar char="•"/>
              <a:tabLst>
                <a:tab pos="354965" algn="l"/>
              </a:tabLst>
            </a:pPr>
            <a:r>
              <a:rPr sz="2800" spc="-10" dirty="0">
                <a:solidFill>
                  <a:srgbClr val="FF0000"/>
                </a:solidFill>
                <a:latin typeface="Calibri"/>
                <a:cs typeface="Calibri"/>
              </a:rPr>
              <a:t>Receiver</a:t>
            </a:r>
            <a:endParaRPr sz="28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spcBef>
                <a:spcPts val="675"/>
              </a:spcBef>
              <a:buFont typeface="Arial MT"/>
              <a:buChar char="•"/>
              <a:tabLst>
                <a:tab pos="354965" algn="l"/>
              </a:tabLst>
            </a:pPr>
            <a:r>
              <a:rPr sz="2800" spc="-20" dirty="0">
                <a:solidFill>
                  <a:srgbClr val="FF0000"/>
                </a:solidFill>
                <a:latin typeface="Calibri"/>
                <a:cs typeface="Calibri"/>
              </a:rPr>
              <a:t>Transmission</a:t>
            </a:r>
            <a:r>
              <a:rPr sz="2800" spc="-5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0000"/>
                </a:solidFill>
                <a:latin typeface="Calibri"/>
                <a:cs typeface="Calibri"/>
              </a:rPr>
              <a:t>medium</a:t>
            </a:r>
            <a:endParaRPr sz="28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spcBef>
                <a:spcPts val="670"/>
              </a:spcBef>
              <a:buFont typeface="Arial MT"/>
              <a:buChar char="•"/>
              <a:tabLst>
                <a:tab pos="354965" algn="l"/>
              </a:tabLst>
            </a:pPr>
            <a:r>
              <a:rPr sz="2800" spc="-10" dirty="0">
                <a:solidFill>
                  <a:srgbClr val="FF0000"/>
                </a:solidFill>
                <a:latin typeface="Calibri"/>
                <a:cs typeface="Calibri"/>
              </a:rPr>
              <a:t>Protocol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2000" y="4495800"/>
            <a:ext cx="7065899" cy="1825625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fld id="{81D60167-4931-47E6-BA6A-407CBD079E47}" type="slidenum">
              <a:rPr spc="-25" dirty="0"/>
              <a:t>12</a:t>
            </a:fld>
            <a:endParaRPr spc="-25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fld id="{81D60167-4931-47E6-BA6A-407CBD079E47}" type="slidenum">
              <a:rPr spc="-25" dirty="0"/>
              <a:t>13</a:t>
            </a:fld>
            <a:endParaRPr spc="-25"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98367" y="187706"/>
            <a:ext cx="2745105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40" dirty="0"/>
              <a:t>PROTOCOLS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125074"/>
            <a:ext cx="2838450" cy="1130300"/>
          </a:xfrm>
          <a:prstGeom prst="rect">
            <a:avLst/>
          </a:prstGeom>
        </p:spPr>
        <p:txBody>
          <a:bodyPr vert="horz" wrap="square" lIns="0" tIns="113664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894"/>
              </a:spcBef>
              <a:buFont typeface="Arial MT"/>
              <a:buChar char="•"/>
              <a:tabLst>
                <a:tab pos="354965" algn="l"/>
              </a:tabLst>
            </a:pPr>
            <a:r>
              <a:rPr sz="3200" spc="-10" dirty="0">
                <a:latin typeface="Calibri"/>
                <a:cs typeface="Calibri"/>
              </a:rPr>
              <a:t>PROTOCOL</a:t>
            </a:r>
            <a:endParaRPr sz="3200">
              <a:latin typeface="Calibri"/>
              <a:cs typeface="Calibri"/>
            </a:endParaRPr>
          </a:p>
          <a:p>
            <a:pPr marL="469900">
              <a:lnSpc>
                <a:spcPct val="100000"/>
              </a:lnSpc>
              <a:spcBef>
                <a:spcPts val="700"/>
              </a:spcBef>
              <a:tabLst>
                <a:tab pos="836294" algn="l"/>
                <a:tab pos="1217930" algn="l"/>
                <a:tab pos="2604770" algn="l"/>
              </a:tabLst>
            </a:pPr>
            <a:r>
              <a:rPr sz="2800" spc="-50" dirty="0">
                <a:latin typeface="Arial MT"/>
                <a:cs typeface="Arial MT"/>
              </a:rPr>
              <a:t>–</a:t>
            </a:r>
            <a:r>
              <a:rPr sz="2800" dirty="0">
                <a:latin typeface="Arial MT"/>
                <a:cs typeface="Arial MT"/>
              </a:rPr>
              <a:t>	</a:t>
            </a:r>
            <a:r>
              <a:rPr sz="2800" spc="-50" dirty="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	</a:t>
            </a:r>
            <a:r>
              <a:rPr sz="2800" spc="-10" dirty="0">
                <a:solidFill>
                  <a:srgbClr val="FF0000"/>
                </a:solidFill>
                <a:latin typeface="Calibri"/>
                <a:cs typeface="Calibri"/>
              </a:rPr>
              <a:t>protocol</a:t>
            </a: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	</a:t>
            </a:r>
            <a:r>
              <a:rPr sz="2800" spc="-25" dirty="0">
                <a:solidFill>
                  <a:srgbClr val="FF0000"/>
                </a:solidFill>
                <a:latin typeface="Calibri"/>
                <a:cs typeface="Calibri"/>
              </a:rPr>
              <a:t>is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700017" y="1802637"/>
            <a:ext cx="490791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57505" algn="l"/>
                <a:tab pos="965835" algn="l"/>
                <a:tab pos="1436370" algn="l"/>
                <a:tab pos="2319655" algn="l"/>
                <a:tab pos="3087370" algn="l"/>
                <a:tab pos="4256405" algn="l"/>
              </a:tabLst>
            </a:pPr>
            <a:r>
              <a:rPr sz="2800" spc="-50" dirty="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	</a:t>
            </a:r>
            <a:r>
              <a:rPr sz="2800" spc="-25" dirty="0">
                <a:solidFill>
                  <a:srgbClr val="FF0000"/>
                </a:solidFill>
                <a:latin typeface="Calibri"/>
                <a:cs typeface="Calibri"/>
              </a:rPr>
              <a:t>set</a:t>
            </a: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	</a:t>
            </a:r>
            <a:r>
              <a:rPr sz="2800" spc="-25" dirty="0">
                <a:solidFill>
                  <a:srgbClr val="FF0000"/>
                </a:solidFill>
                <a:latin typeface="Calibri"/>
                <a:cs typeface="Calibri"/>
              </a:rPr>
              <a:t>of</a:t>
            </a: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	</a:t>
            </a:r>
            <a:r>
              <a:rPr sz="2800" spc="-20" dirty="0">
                <a:solidFill>
                  <a:srgbClr val="FF0000"/>
                </a:solidFill>
                <a:latin typeface="Calibri"/>
                <a:cs typeface="Calibri"/>
              </a:rPr>
              <a:t>rules</a:t>
            </a: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	</a:t>
            </a:r>
            <a:r>
              <a:rPr sz="2800" spc="-20" dirty="0">
                <a:solidFill>
                  <a:srgbClr val="FF0000"/>
                </a:solidFill>
                <a:latin typeface="Calibri"/>
                <a:cs typeface="Calibri"/>
              </a:rPr>
              <a:t>that</a:t>
            </a: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	</a:t>
            </a:r>
            <a:r>
              <a:rPr sz="2800" spc="-10" dirty="0">
                <a:solidFill>
                  <a:srgbClr val="FF0000"/>
                </a:solidFill>
                <a:latin typeface="Calibri"/>
                <a:cs typeface="Calibri"/>
              </a:rPr>
              <a:t>govern</a:t>
            </a: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	</a:t>
            </a:r>
            <a:r>
              <a:rPr sz="2800" spc="-20" dirty="0">
                <a:solidFill>
                  <a:srgbClr val="FF0000"/>
                </a:solidFill>
                <a:latin typeface="Calibri"/>
                <a:cs typeface="Calibri"/>
              </a:rPr>
              <a:t>data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079742" y="2229357"/>
            <a:ext cx="152908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sz="2800" spc="3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0000"/>
                </a:solidFill>
                <a:latin typeface="Calibri"/>
                <a:cs typeface="Calibri"/>
              </a:rPr>
              <a:t>protocol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278889" y="2229357"/>
            <a:ext cx="5587365" cy="29305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communications;</a:t>
            </a:r>
            <a:r>
              <a:rPr sz="2800" spc="2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the</a:t>
            </a:r>
            <a:r>
              <a:rPr sz="2800" spc="204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key</a:t>
            </a:r>
            <a:r>
              <a:rPr sz="2800" spc="204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Elements</a:t>
            </a:r>
            <a:r>
              <a:rPr sz="2800" spc="2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spc="-25" dirty="0">
                <a:solidFill>
                  <a:srgbClr val="FF0000"/>
                </a:solidFill>
                <a:latin typeface="Calibri"/>
                <a:cs typeface="Calibri"/>
              </a:rPr>
              <a:t>of </a:t>
            </a: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are</a:t>
            </a:r>
            <a:r>
              <a:rPr sz="2800" spc="-9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0000"/>
                </a:solidFill>
                <a:latin typeface="Calibri"/>
                <a:cs typeface="Calibri"/>
              </a:rPr>
              <a:t>syntax,</a:t>
            </a:r>
            <a:r>
              <a:rPr sz="2800" spc="-7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semantics</a:t>
            </a:r>
            <a:r>
              <a:rPr sz="2800" spc="-7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and</a:t>
            </a:r>
            <a:r>
              <a:rPr sz="2800" spc="-6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0000"/>
                </a:solidFill>
                <a:latin typeface="Calibri"/>
                <a:cs typeface="Calibri"/>
              </a:rPr>
              <a:t>timing.</a:t>
            </a:r>
            <a:endParaRPr sz="2800">
              <a:latin typeface="Calibri"/>
              <a:cs typeface="Calibri"/>
            </a:endParaRPr>
          </a:p>
          <a:p>
            <a:pPr marL="411480" indent="-227329">
              <a:lnSpc>
                <a:spcPct val="100000"/>
              </a:lnSpc>
              <a:spcBef>
                <a:spcPts val="600"/>
              </a:spcBef>
              <a:buFont typeface="Arial MT"/>
              <a:buChar char="•"/>
              <a:tabLst>
                <a:tab pos="411480" algn="l"/>
              </a:tabLst>
            </a:pPr>
            <a:r>
              <a:rPr sz="2400" spc="-10" dirty="0">
                <a:latin typeface="Calibri"/>
                <a:cs typeface="Calibri"/>
              </a:rPr>
              <a:t>Syntax</a:t>
            </a:r>
            <a:endParaRPr sz="2400">
              <a:latin typeface="Calibri"/>
              <a:cs typeface="Calibri"/>
            </a:endParaRPr>
          </a:p>
          <a:p>
            <a:pPr marL="868680" lvl="1" indent="-227329">
              <a:lnSpc>
                <a:spcPct val="100000"/>
              </a:lnSpc>
              <a:spcBef>
                <a:spcPts val="505"/>
              </a:spcBef>
              <a:buFont typeface="Arial MT"/>
              <a:buChar char="–"/>
              <a:tabLst>
                <a:tab pos="868680" algn="l"/>
              </a:tabLst>
            </a:pPr>
            <a:r>
              <a:rPr sz="2000" dirty="0">
                <a:latin typeface="Calibri"/>
                <a:cs typeface="Calibri"/>
              </a:rPr>
              <a:t>Structure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or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format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of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data.</a:t>
            </a:r>
            <a:endParaRPr sz="2000">
              <a:latin typeface="Calibri"/>
              <a:cs typeface="Calibri"/>
            </a:endParaRPr>
          </a:p>
          <a:p>
            <a:pPr marL="411480" indent="-227329">
              <a:lnSpc>
                <a:spcPct val="100000"/>
              </a:lnSpc>
              <a:spcBef>
                <a:spcPts val="550"/>
              </a:spcBef>
              <a:buFont typeface="Arial MT"/>
              <a:buChar char="•"/>
              <a:tabLst>
                <a:tab pos="411480" algn="l"/>
              </a:tabLst>
            </a:pPr>
            <a:r>
              <a:rPr sz="2400" spc="-10" dirty="0">
                <a:latin typeface="Calibri"/>
                <a:cs typeface="Calibri"/>
              </a:rPr>
              <a:t>Semantics</a:t>
            </a:r>
            <a:endParaRPr sz="2400">
              <a:latin typeface="Calibri"/>
              <a:cs typeface="Calibri"/>
            </a:endParaRPr>
          </a:p>
          <a:p>
            <a:pPr marL="868680" lvl="1" indent="-227329">
              <a:lnSpc>
                <a:spcPct val="100000"/>
              </a:lnSpc>
              <a:spcBef>
                <a:spcPts val="509"/>
              </a:spcBef>
              <a:buFont typeface="Arial MT"/>
              <a:buChar char="–"/>
              <a:tabLst>
                <a:tab pos="868680" algn="l"/>
              </a:tabLst>
            </a:pPr>
            <a:r>
              <a:rPr sz="2000" dirty="0">
                <a:latin typeface="Calibri"/>
                <a:cs typeface="Calibri"/>
              </a:rPr>
              <a:t>Meaning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of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each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section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of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bits.</a:t>
            </a:r>
            <a:endParaRPr sz="2000">
              <a:latin typeface="Calibri"/>
              <a:cs typeface="Calibri"/>
            </a:endParaRPr>
          </a:p>
          <a:p>
            <a:pPr marL="411480" indent="-227329">
              <a:lnSpc>
                <a:spcPct val="100000"/>
              </a:lnSpc>
              <a:spcBef>
                <a:spcPts val="545"/>
              </a:spcBef>
              <a:buFont typeface="Arial MT"/>
              <a:buChar char="•"/>
              <a:tabLst>
                <a:tab pos="411480" algn="l"/>
              </a:tabLst>
            </a:pPr>
            <a:r>
              <a:rPr sz="2400" spc="-10" dirty="0">
                <a:latin typeface="Calibri"/>
                <a:cs typeface="Calibri"/>
              </a:rPr>
              <a:t>Timing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907794" y="5199126"/>
            <a:ext cx="6218555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dirty="0">
                <a:latin typeface="Arial MT"/>
                <a:cs typeface="Arial MT"/>
              </a:rPr>
              <a:t>–</a:t>
            </a:r>
            <a:r>
              <a:rPr sz="2000" spc="55" dirty="0">
                <a:latin typeface="Arial MT"/>
                <a:cs typeface="Arial MT"/>
              </a:rPr>
              <a:t> </a:t>
            </a:r>
            <a:r>
              <a:rPr sz="2000" dirty="0">
                <a:latin typeface="Calibri"/>
                <a:cs typeface="Calibri"/>
              </a:rPr>
              <a:t>When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data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should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be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sent,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and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how</a:t>
            </a:r>
            <a:r>
              <a:rPr sz="2000" spc="-6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fast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data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can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be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sent.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05367-5FF1-427D-B981-44FDB22FC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8600"/>
            <a:ext cx="8018779" cy="677108"/>
          </a:xfrm>
        </p:spPr>
        <p:txBody>
          <a:bodyPr/>
          <a:lstStyle/>
          <a:p>
            <a:pPr algn="ctr"/>
            <a:r>
              <a:rPr lang="en-US" b="1" i="0" dirty="0">
                <a:solidFill>
                  <a:srgbClr val="1D1D1F"/>
                </a:solidFill>
                <a:effectLst/>
                <a:latin typeface="system-ui"/>
              </a:rPr>
              <a:t>Question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6545E9-BA2F-4318-835B-BC6F023955A1}"/>
              </a:ext>
            </a:extLst>
          </p:cNvPr>
          <p:cNvSpPr txBox="1"/>
          <p:nvPr/>
        </p:nvSpPr>
        <p:spPr>
          <a:xfrm>
            <a:off x="609601" y="1676401"/>
            <a:ext cx="8077200" cy="1354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800" b="0" i="1" dirty="0">
                <a:solidFill>
                  <a:srgbClr val="1D1D1F"/>
                </a:solidFill>
                <a:effectLst/>
                <a:latin typeface="system-ui"/>
              </a:rPr>
              <a:t>If two devices use the same cable but different protocols, will communication succeed? Why?</a:t>
            </a:r>
            <a:br>
              <a:rPr lang="en-US" sz="2800" dirty="0"/>
            </a:b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38062833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05367-5FF1-427D-B981-44FDB22FC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8600"/>
            <a:ext cx="8018779" cy="677108"/>
          </a:xfrm>
        </p:spPr>
        <p:txBody>
          <a:bodyPr/>
          <a:lstStyle/>
          <a:p>
            <a:pPr algn="ctr"/>
            <a:r>
              <a:rPr lang="en-US" b="1" i="0" dirty="0">
                <a:solidFill>
                  <a:srgbClr val="1D1D1F"/>
                </a:solidFill>
                <a:effectLst/>
                <a:latin typeface="system-ui"/>
              </a:rPr>
              <a:t>Question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6545E9-BA2F-4318-835B-BC6F023955A1}"/>
              </a:ext>
            </a:extLst>
          </p:cNvPr>
          <p:cNvSpPr txBox="1"/>
          <p:nvPr/>
        </p:nvSpPr>
        <p:spPr>
          <a:xfrm>
            <a:off x="609601" y="1676401"/>
            <a:ext cx="8077200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800" b="0" i="1" dirty="0">
                <a:solidFill>
                  <a:srgbClr val="1D1D1F"/>
                </a:solidFill>
                <a:effectLst/>
                <a:latin typeface="system-ui"/>
              </a:rPr>
              <a:t>If two devices use the same cable but different protocols, will communication succeed? Why?"</a:t>
            </a:r>
            <a:br>
              <a:rPr lang="en-US" sz="2800" dirty="0"/>
            </a:br>
            <a:endParaRPr lang="en-US" sz="2800" dirty="0">
              <a:solidFill>
                <a:srgbClr val="1D1D1F"/>
              </a:solidFill>
              <a:latin typeface="system-ui"/>
            </a:endParaRPr>
          </a:p>
          <a:p>
            <a:pPr algn="just"/>
            <a:r>
              <a:rPr lang="en-US" sz="2800" b="1" i="0" dirty="0">
                <a:solidFill>
                  <a:srgbClr val="1D1D1F"/>
                </a:solidFill>
                <a:effectLst/>
                <a:latin typeface="system-ui"/>
              </a:rPr>
              <a:t>Key insight:</a:t>
            </a:r>
            <a:r>
              <a:rPr lang="en-US" sz="2800" b="0" i="0" dirty="0">
                <a:solidFill>
                  <a:srgbClr val="1D1D1F"/>
                </a:solidFill>
                <a:effectLst/>
                <a:latin typeface="system-ui"/>
              </a:rPr>
              <a:t> Protocol mismatch = communication failure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9824961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05367-5FF1-427D-B981-44FDB22FC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8600"/>
            <a:ext cx="8018779" cy="677108"/>
          </a:xfrm>
        </p:spPr>
        <p:txBody>
          <a:bodyPr/>
          <a:lstStyle/>
          <a:p>
            <a:pPr algn="ctr"/>
            <a:r>
              <a:rPr lang="en-US" b="1" i="0" dirty="0">
                <a:solidFill>
                  <a:srgbClr val="1D1D1F"/>
                </a:solidFill>
                <a:effectLst/>
                <a:latin typeface="system-ui"/>
              </a:rPr>
              <a:t>Question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6545E9-BA2F-4318-835B-BC6F023955A1}"/>
              </a:ext>
            </a:extLst>
          </p:cNvPr>
          <p:cNvSpPr txBox="1"/>
          <p:nvPr/>
        </p:nvSpPr>
        <p:spPr>
          <a:xfrm>
            <a:off x="609600" y="1676401"/>
            <a:ext cx="8153399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800" b="0" i="1" dirty="0">
                <a:solidFill>
                  <a:srgbClr val="1D1D1F"/>
                </a:solidFill>
                <a:effectLst/>
                <a:latin typeface="system-ui"/>
              </a:rPr>
              <a:t>In human conversation, "grammar rules" map to which protocol element?</a:t>
            </a:r>
            <a:br>
              <a:rPr lang="en-US" sz="2800" dirty="0"/>
            </a:br>
            <a:r>
              <a:rPr lang="en-US" sz="2800" b="0" i="0" dirty="0">
                <a:solidFill>
                  <a:srgbClr val="1D1D1F"/>
                </a:solidFill>
                <a:effectLst/>
                <a:latin typeface="system-ui"/>
              </a:rPr>
              <a:t>A) Syntax </a:t>
            </a:r>
            <a:br>
              <a:rPr lang="en-US" sz="2800" dirty="0"/>
            </a:br>
            <a:r>
              <a:rPr lang="en-US" sz="2800" b="0" i="0" dirty="0">
                <a:solidFill>
                  <a:srgbClr val="1D1D1F"/>
                </a:solidFill>
                <a:effectLst/>
                <a:latin typeface="system-ui"/>
              </a:rPr>
              <a:t>B) Semantics</a:t>
            </a:r>
            <a:br>
              <a:rPr lang="en-US" sz="2800" dirty="0"/>
            </a:br>
            <a:r>
              <a:rPr lang="en-US" sz="2800" b="0" i="0" dirty="0">
                <a:solidFill>
                  <a:srgbClr val="1D1D1F"/>
                </a:solidFill>
                <a:effectLst/>
                <a:latin typeface="system-ui"/>
              </a:rPr>
              <a:t>C) Timing</a:t>
            </a:r>
            <a:br>
              <a:rPr lang="en-US" sz="2800" dirty="0"/>
            </a:b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32302361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05367-5FF1-427D-B981-44FDB22FC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8600"/>
            <a:ext cx="8018779" cy="677108"/>
          </a:xfrm>
        </p:spPr>
        <p:txBody>
          <a:bodyPr/>
          <a:lstStyle/>
          <a:p>
            <a:pPr algn="ctr"/>
            <a:r>
              <a:rPr lang="en-US" b="1" i="0" dirty="0">
                <a:solidFill>
                  <a:srgbClr val="1D1D1F"/>
                </a:solidFill>
                <a:effectLst/>
                <a:latin typeface="system-ui"/>
              </a:rPr>
              <a:t>Question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6545E9-BA2F-4318-835B-BC6F023955A1}"/>
              </a:ext>
            </a:extLst>
          </p:cNvPr>
          <p:cNvSpPr txBox="1"/>
          <p:nvPr/>
        </p:nvSpPr>
        <p:spPr>
          <a:xfrm>
            <a:off x="609600" y="1676401"/>
            <a:ext cx="8153399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800" b="0" i="1" dirty="0">
                <a:solidFill>
                  <a:srgbClr val="1D1D1F"/>
                </a:solidFill>
                <a:effectLst/>
                <a:latin typeface="system-ui"/>
              </a:rPr>
              <a:t>In human conversation, "grammar rules" map to which protocol element?</a:t>
            </a:r>
            <a:br>
              <a:rPr lang="en-US" sz="2800" dirty="0"/>
            </a:br>
            <a:r>
              <a:rPr lang="en-US" sz="2800" b="0" i="0" dirty="0">
                <a:solidFill>
                  <a:srgbClr val="1D1D1F"/>
                </a:solidFill>
                <a:effectLst/>
                <a:latin typeface="system-ui"/>
              </a:rPr>
              <a:t>A) Syntax ✅</a:t>
            </a:r>
            <a:br>
              <a:rPr lang="en-US" sz="2800" dirty="0"/>
            </a:br>
            <a:r>
              <a:rPr lang="en-US" sz="2800" b="0" i="0" dirty="0">
                <a:solidFill>
                  <a:srgbClr val="1D1D1F"/>
                </a:solidFill>
                <a:effectLst/>
                <a:latin typeface="system-ui"/>
              </a:rPr>
              <a:t>B) Semantics</a:t>
            </a:r>
            <a:br>
              <a:rPr lang="en-US" sz="2800" dirty="0"/>
            </a:br>
            <a:r>
              <a:rPr lang="en-US" sz="2800" b="0" i="0" dirty="0">
                <a:solidFill>
                  <a:srgbClr val="1D1D1F"/>
                </a:solidFill>
                <a:effectLst/>
                <a:latin typeface="system-ui"/>
              </a:rPr>
              <a:t>C) Timing</a:t>
            </a:r>
            <a:br>
              <a:rPr lang="en-US" sz="2800" dirty="0"/>
            </a:b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3994606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fld id="{81D60167-4931-47E6-BA6A-407CBD079E47}" type="slidenum">
              <a:rPr spc="-25" dirty="0"/>
              <a:t>18</a:t>
            </a:fld>
            <a:endParaRPr spc="-25"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58545" rIns="0" bIns="0" rtlCol="0">
            <a:spAutoFit/>
          </a:bodyPr>
          <a:lstStyle/>
          <a:p>
            <a:pPr marL="1371600">
              <a:lnSpc>
                <a:spcPct val="100000"/>
              </a:lnSpc>
              <a:spcBef>
                <a:spcPts val="100"/>
              </a:spcBef>
            </a:pPr>
            <a:r>
              <a:rPr spc="-204" dirty="0"/>
              <a:t>DATA</a:t>
            </a:r>
            <a:r>
              <a:rPr spc="-30" dirty="0"/>
              <a:t> </a:t>
            </a:r>
            <a:r>
              <a:rPr spc="-50" dirty="0"/>
              <a:t>REPRESENTATION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506333"/>
            <a:ext cx="7269480" cy="3178810"/>
          </a:xfrm>
          <a:prstGeom prst="rect">
            <a:avLst/>
          </a:prstGeom>
        </p:spPr>
        <p:txBody>
          <a:bodyPr vert="horz" wrap="square" lIns="0" tIns="113664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894"/>
              </a:spcBef>
              <a:buFont typeface="Arial MT"/>
              <a:buChar char="•"/>
              <a:tabLst>
                <a:tab pos="354965" algn="l"/>
              </a:tabLst>
            </a:pPr>
            <a:r>
              <a:rPr sz="3200" spc="-10" dirty="0">
                <a:latin typeface="Calibri"/>
                <a:cs typeface="Calibri"/>
              </a:rPr>
              <a:t>Information</a:t>
            </a:r>
            <a:r>
              <a:rPr sz="3200" spc="-6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can</a:t>
            </a:r>
            <a:r>
              <a:rPr sz="3200" spc="-7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be</a:t>
            </a:r>
            <a:r>
              <a:rPr sz="3200" spc="-8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sent</a:t>
            </a:r>
            <a:r>
              <a:rPr sz="3200" spc="-7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in</a:t>
            </a:r>
            <a:r>
              <a:rPr sz="3200" spc="-80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different</a:t>
            </a:r>
            <a:r>
              <a:rPr sz="3200" spc="-8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forms</a:t>
            </a:r>
            <a:endParaRPr sz="3200">
              <a:latin typeface="Calibri"/>
              <a:cs typeface="Calibri"/>
            </a:endParaRPr>
          </a:p>
          <a:p>
            <a:pPr marL="754380" lvl="1" indent="-284480">
              <a:lnSpc>
                <a:spcPct val="100000"/>
              </a:lnSpc>
              <a:spcBef>
                <a:spcPts val="700"/>
              </a:spcBef>
              <a:buFont typeface="Arial MT"/>
              <a:buChar char="–"/>
              <a:tabLst>
                <a:tab pos="754380" algn="l"/>
              </a:tabLst>
            </a:pPr>
            <a:r>
              <a:rPr sz="2800" spc="-20" dirty="0">
                <a:solidFill>
                  <a:srgbClr val="FF0000"/>
                </a:solidFill>
                <a:latin typeface="Calibri"/>
                <a:cs typeface="Calibri"/>
              </a:rPr>
              <a:t>Text</a:t>
            </a:r>
            <a:endParaRPr sz="2800">
              <a:latin typeface="Calibri"/>
              <a:cs typeface="Calibri"/>
            </a:endParaRPr>
          </a:p>
          <a:p>
            <a:pPr marL="754380" lvl="1" indent="-284480">
              <a:lnSpc>
                <a:spcPct val="100000"/>
              </a:lnSpc>
              <a:spcBef>
                <a:spcPts val="670"/>
              </a:spcBef>
              <a:buFont typeface="Arial MT"/>
              <a:buChar char="–"/>
              <a:tabLst>
                <a:tab pos="754380" algn="l"/>
              </a:tabLst>
            </a:pPr>
            <a:r>
              <a:rPr sz="2800" spc="-10" dirty="0">
                <a:solidFill>
                  <a:srgbClr val="FF0000"/>
                </a:solidFill>
                <a:latin typeface="Calibri"/>
                <a:cs typeface="Calibri"/>
              </a:rPr>
              <a:t>Numbers</a:t>
            </a:r>
            <a:endParaRPr sz="2800">
              <a:latin typeface="Calibri"/>
              <a:cs typeface="Calibri"/>
            </a:endParaRPr>
          </a:p>
          <a:p>
            <a:pPr marL="754380" lvl="1" indent="-284480">
              <a:lnSpc>
                <a:spcPct val="100000"/>
              </a:lnSpc>
              <a:spcBef>
                <a:spcPts val="675"/>
              </a:spcBef>
              <a:buFont typeface="Arial MT"/>
              <a:buChar char="–"/>
              <a:tabLst>
                <a:tab pos="754380" algn="l"/>
              </a:tabLst>
            </a:pPr>
            <a:r>
              <a:rPr sz="2800" spc="-10" dirty="0">
                <a:solidFill>
                  <a:srgbClr val="FF0000"/>
                </a:solidFill>
                <a:latin typeface="Calibri"/>
                <a:cs typeface="Calibri"/>
              </a:rPr>
              <a:t>Images</a:t>
            </a:r>
            <a:endParaRPr sz="2800">
              <a:latin typeface="Calibri"/>
              <a:cs typeface="Calibri"/>
            </a:endParaRPr>
          </a:p>
          <a:p>
            <a:pPr marL="754380" lvl="1" indent="-284480">
              <a:lnSpc>
                <a:spcPct val="100000"/>
              </a:lnSpc>
              <a:spcBef>
                <a:spcPts val="670"/>
              </a:spcBef>
              <a:buFont typeface="Arial MT"/>
              <a:buChar char="–"/>
              <a:tabLst>
                <a:tab pos="754380" algn="l"/>
              </a:tabLst>
            </a:pPr>
            <a:r>
              <a:rPr sz="2800" spc="-10" dirty="0">
                <a:solidFill>
                  <a:srgbClr val="FF0000"/>
                </a:solidFill>
                <a:latin typeface="Calibri"/>
                <a:cs typeface="Calibri"/>
              </a:rPr>
              <a:t>Audio</a:t>
            </a:r>
            <a:endParaRPr sz="2800">
              <a:latin typeface="Calibri"/>
              <a:cs typeface="Calibri"/>
            </a:endParaRPr>
          </a:p>
          <a:p>
            <a:pPr marL="754380" lvl="1" indent="-284480">
              <a:lnSpc>
                <a:spcPct val="100000"/>
              </a:lnSpc>
              <a:spcBef>
                <a:spcPts val="675"/>
              </a:spcBef>
              <a:buFont typeface="Arial MT"/>
              <a:buChar char="–"/>
              <a:tabLst>
                <a:tab pos="754380" algn="l"/>
              </a:tabLst>
            </a:pPr>
            <a:r>
              <a:rPr sz="2800" spc="-10" dirty="0">
                <a:solidFill>
                  <a:srgbClr val="FF0000"/>
                </a:solidFill>
                <a:latin typeface="Calibri"/>
                <a:cs typeface="Calibri"/>
              </a:rPr>
              <a:t>Video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fld id="{81D60167-4931-47E6-BA6A-407CBD079E47}" type="slidenum">
              <a:rPr spc="-25" dirty="0"/>
              <a:t>19</a:t>
            </a:fld>
            <a:endParaRPr spc="-25"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58545" rIns="0" bIns="0" rtlCol="0">
            <a:spAutoFit/>
          </a:bodyPr>
          <a:lstStyle/>
          <a:p>
            <a:pPr marL="2690495">
              <a:lnSpc>
                <a:spcPct val="100000"/>
              </a:lnSpc>
              <a:spcBef>
                <a:spcPts val="100"/>
              </a:spcBef>
            </a:pPr>
            <a:r>
              <a:rPr spc="-204" dirty="0"/>
              <a:t>DATA</a:t>
            </a:r>
            <a:r>
              <a:rPr spc="-30" dirty="0"/>
              <a:t> </a:t>
            </a:r>
            <a:r>
              <a:rPr spc="-20" dirty="0"/>
              <a:t>FLOW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506333"/>
            <a:ext cx="7866380" cy="2153920"/>
          </a:xfrm>
          <a:prstGeom prst="rect">
            <a:avLst/>
          </a:prstGeom>
        </p:spPr>
        <p:txBody>
          <a:bodyPr vert="horz" wrap="square" lIns="0" tIns="113664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894"/>
              </a:spcBef>
              <a:buFont typeface="Arial MT"/>
              <a:buChar char="•"/>
              <a:tabLst>
                <a:tab pos="354965" algn="l"/>
              </a:tabLst>
            </a:pPr>
            <a:r>
              <a:rPr sz="3200" spc="-10" dirty="0">
                <a:latin typeface="Calibri"/>
                <a:cs typeface="Calibri"/>
              </a:rPr>
              <a:t>Communication</a:t>
            </a:r>
            <a:r>
              <a:rPr sz="3200" spc="-9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between</a:t>
            </a:r>
            <a:r>
              <a:rPr sz="3200" spc="-11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two</a:t>
            </a:r>
            <a:r>
              <a:rPr sz="3200" spc="-114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devices</a:t>
            </a:r>
            <a:r>
              <a:rPr sz="3200" spc="-10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can</a:t>
            </a:r>
            <a:r>
              <a:rPr sz="3200" spc="-105" dirty="0">
                <a:latin typeface="Calibri"/>
                <a:cs typeface="Calibri"/>
              </a:rPr>
              <a:t> </a:t>
            </a:r>
            <a:r>
              <a:rPr sz="3200" spc="-25" dirty="0">
                <a:latin typeface="Calibri"/>
                <a:cs typeface="Calibri"/>
              </a:rPr>
              <a:t>be:</a:t>
            </a:r>
            <a:endParaRPr sz="3200">
              <a:latin typeface="Calibri"/>
              <a:cs typeface="Calibri"/>
            </a:endParaRPr>
          </a:p>
          <a:p>
            <a:pPr marL="754380" lvl="1" indent="-284480">
              <a:lnSpc>
                <a:spcPct val="100000"/>
              </a:lnSpc>
              <a:spcBef>
                <a:spcPts val="700"/>
              </a:spcBef>
              <a:buFont typeface="Arial MT"/>
              <a:buChar char="–"/>
              <a:tabLst>
                <a:tab pos="754380" algn="l"/>
              </a:tabLst>
            </a:pPr>
            <a:r>
              <a:rPr sz="2800" spc="-10" dirty="0">
                <a:solidFill>
                  <a:srgbClr val="FF0000"/>
                </a:solidFill>
                <a:latin typeface="Calibri"/>
                <a:cs typeface="Calibri"/>
              </a:rPr>
              <a:t>Simplex</a:t>
            </a:r>
            <a:endParaRPr sz="2800">
              <a:latin typeface="Calibri"/>
              <a:cs typeface="Calibri"/>
            </a:endParaRPr>
          </a:p>
          <a:p>
            <a:pPr marL="754380" lvl="1" indent="-284480">
              <a:lnSpc>
                <a:spcPct val="100000"/>
              </a:lnSpc>
              <a:spcBef>
                <a:spcPts val="670"/>
              </a:spcBef>
              <a:buFont typeface="Arial MT"/>
              <a:buChar char="–"/>
              <a:tabLst>
                <a:tab pos="754380" algn="l"/>
              </a:tabLst>
            </a:pPr>
            <a:r>
              <a:rPr sz="2800" spc="-10" dirty="0">
                <a:solidFill>
                  <a:srgbClr val="FF0000"/>
                </a:solidFill>
                <a:latin typeface="Calibri"/>
                <a:cs typeface="Calibri"/>
              </a:rPr>
              <a:t>Half-Duplex</a:t>
            </a:r>
            <a:endParaRPr sz="2800">
              <a:latin typeface="Calibri"/>
              <a:cs typeface="Calibri"/>
            </a:endParaRPr>
          </a:p>
          <a:p>
            <a:pPr marL="754380" lvl="1" indent="-284480">
              <a:lnSpc>
                <a:spcPct val="100000"/>
              </a:lnSpc>
              <a:spcBef>
                <a:spcPts val="675"/>
              </a:spcBef>
              <a:buFont typeface="Arial MT"/>
              <a:buChar char="–"/>
              <a:tabLst>
                <a:tab pos="754380" algn="l"/>
              </a:tabLst>
            </a:pPr>
            <a:r>
              <a:rPr sz="2800" spc="-10" dirty="0">
                <a:solidFill>
                  <a:srgbClr val="FF0000"/>
                </a:solidFill>
                <a:latin typeface="Calibri"/>
                <a:cs typeface="Calibri"/>
              </a:rPr>
              <a:t>Full-Duplex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34822" y="126746"/>
            <a:ext cx="7675245" cy="1367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05760" marR="5080" indent="-2893695">
              <a:lnSpc>
                <a:spcPct val="100000"/>
              </a:lnSpc>
              <a:spcBef>
                <a:spcPts val="100"/>
              </a:spcBef>
            </a:pPr>
            <a:r>
              <a:rPr dirty="0"/>
              <a:t>NETWORK</a:t>
            </a:r>
            <a:r>
              <a:rPr spc="-145" dirty="0"/>
              <a:t> </a:t>
            </a:r>
            <a:r>
              <a:rPr spc="-10" dirty="0"/>
              <a:t>SUPPORTING</a:t>
            </a:r>
            <a:r>
              <a:rPr spc="-130" dirty="0"/>
              <a:t> </a:t>
            </a:r>
            <a:r>
              <a:rPr dirty="0"/>
              <a:t>THE</a:t>
            </a:r>
            <a:r>
              <a:rPr spc="-150" dirty="0"/>
              <a:t> </a:t>
            </a:r>
            <a:r>
              <a:rPr spc="-55" dirty="0"/>
              <a:t>WAY </a:t>
            </a:r>
            <a:r>
              <a:rPr dirty="0"/>
              <a:t>WE</a:t>
            </a:r>
            <a:r>
              <a:rPr spc="-75" dirty="0"/>
              <a:t> </a:t>
            </a:r>
            <a:r>
              <a:rPr spc="-20" dirty="0"/>
              <a:t>LIVE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09851" y="1728231"/>
            <a:ext cx="6729248" cy="431253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fld id="{81D60167-4931-47E6-BA6A-407CBD079E47}" type="slidenum">
              <a:rPr spc="-25" dirty="0"/>
              <a:t>2</a:t>
            </a:fld>
            <a:endParaRPr spc="-25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58545" rIns="0" bIns="0" rtlCol="0">
            <a:spAutoFit/>
          </a:bodyPr>
          <a:lstStyle/>
          <a:p>
            <a:pPr marL="2690495">
              <a:lnSpc>
                <a:spcPct val="100000"/>
              </a:lnSpc>
              <a:spcBef>
                <a:spcPts val="100"/>
              </a:spcBef>
            </a:pPr>
            <a:r>
              <a:rPr spc="-204" dirty="0"/>
              <a:t>DATA</a:t>
            </a:r>
            <a:r>
              <a:rPr spc="-30" dirty="0"/>
              <a:t> </a:t>
            </a:r>
            <a:r>
              <a:rPr spc="-20" dirty="0"/>
              <a:t>FLOW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89150" y="1600136"/>
            <a:ext cx="5964174" cy="4516271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fld id="{81D60167-4931-47E6-BA6A-407CBD079E47}" type="slidenum">
              <a:rPr spc="-25" dirty="0"/>
              <a:t>20</a:t>
            </a:fld>
            <a:endParaRPr spc="-25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05367-5FF1-427D-B981-44FDB22FC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8600"/>
            <a:ext cx="8018779" cy="677108"/>
          </a:xfrm>
        </p:spPr>
        <p:txBody>
          <a:bodyPr/>
          <a:lstStyle/>
          <a:p>
            <a:pPr algn="ctr"/>
            <a:r>
              <a:rPr lang="en-US" b="1" i="0" dirty="0">
                <a:solidFill>
                  <a:srgbClr val="1D1D1F"/>
                </a:solidFill>
                <a:effectLst/>
                <a:latin typeface="system-ui"/>
              </a:rPr>
              <a:t>Question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6545E9-BA2F-4318-835B-BC6F023955A1}"/>
              </a:ext>
            </a:extLst>
          </p:cNvPr>
          <p:cNvSpPr txBox="1"/>
          <p:nvPr/>
        </p:nvSpPr>
        <p:spPr>
          <a:xfrm>
            <a:off x="609601" y="1676401"/>
            <a:ext cx="8077200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800" b="0" i="1" dirty="0">
                <a:solidFill>
                  <a:srgbClr val="1D1D1F"/>
                </a:solidFill>
                <a:effectLst/>
                <a:latin typeface="system-ui"/>
              </a:rPr>
              <a:t>Match the mode to the example:</a:t>
            </a:r>
            <a:endParaRPr lang="en-US" sz="2800" b="0" i="0" dirty="0">
              <a:solidFill>
                <a:srgbClr val="1D1D1F"/>
              </a:solidFill>
              <a:effectLst/>
              <a:latin typeface="system-ui"/>
            </a:endParaRPr>
          </a:p>
          <a:p>
            <a:pPr algn="l">
              <a:buFont typeface="+mj-lt"/>
              <a:buAutoNum type="arabicPeriod"/>
            </a:pPr>
            <a:r>
              <a:rPr lang="en-US" sz="2800" b="0" i="0" dirty="0">
                <a:solidFill>
                  <a:srgbClr val="1D1D1F"/>
                </a:solidFill>
                <a:effectLst/>
                <a:latin typeface="system-ui"/>
              </a:rPr>
              <a:t>Keyboard → Computer</a:t>
            </a:r>
          </a:p>
          <a:p>
            <a:pPr algn="l">
              <a:buFont typeface="+mj-lt"/>
              <a:buAutoNum type="arabicPeriod"/>
            </a:pPr>
            <a:r>
              <a:rPr lang="en-US" sz="2800" b="0" i="0" dirty="0">
                <a:solidFill>
                  <a:srgbClr val="1D1D1F"/>
                </a:solidFill>
                <a:effectLst/>
                <a:latin typeface="system-ui"/>
              </a:rPr>
              <a:t>Walkie-talkie</a:t>
            </a:r>
          </a:p>
          <a:p>
            <a:pPr algn="l">
              <a:buFont typeface="+mj-lt"/>
              <a:buAutoNum type="arabicPeriod"/>
            </a:pPr>
            <a:r>
              <a:rPr lang="en-US" sz="2800" b="0" i="0" dirty="0">
                <a:solidFill>
                  <a:srgbClr val="1D1D1F"/>
                </a:solidFill>
                <a:effectLst/>
                <a:latin typeface="system-ui"/>
              </a:rPr>
              <a:t>Phone call</a:t>
            </a:r>
            <a:br>
              <a:rPr lang="en-US" sz="2800" b="0" i="0" dirty="0">
                <a:solidFill>
                  <a:srgbClr val="1D1D1F"/>
                </a:solidFill>
                <a:effectLst/>
                <a:latin typeface="system-ui"/>
              </a:rPr>
            </a:br>
            <a:endParaRPr lang="en-US" sz="2800" b="0" i="0" dirty="0">
              <a:solidFill>
                <a:srgbClr val="1D1D1F"/>
              </a:solidFill>
              <a:effectLst/>
              <a:latin typeface="system-ui"/>
            </a:endParaRPr>
          </a:p>
        </p:txBody>
      </p:sp>
    </p:spTree>
    <p:extLst>
      <p:ext uri="{BB962C8B-B14F-4D97-AF65-F5344CB8AC3E}">
        <p14:creationId xmlns:p14="http://schemas.microsoft.com/office/powerpoint/2010/main" val="31296002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05367-5FF1-427D-B981-44FDB22FC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8600"/>
            <a:ext cx="8018779" cy="677108"/>
          </a:xfrm>
        </p:spPr>
        <p:txBody>
          <a:bodyPr/>
          <a:lstStyle/>
          <a:p>
            <a:pPr algn="ctr"/>
            <a:r>
              <a:rPr lang="en-US" b="1" i="0" dirty="0">
                <a:solidFill>
                  <a:srgbClr val="1D1D1F"/>
                </a:solidFill>
                <a:effectLst/>
                <a:latin typeface="system-ui"/>
              </a:rPr>
              <a:t>Question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6545E9-BA2F-4318-835B-BC6F023955A1}"/>
              </a:ext>
            </a:extLst>
          </p:cNvPr>
          <p:cNvSpPr txBox="1"/>
          <p:nvPr/>
        </p:nvSpPr>
        <p:spPr>
          <a:xfrm>
            <a:off x="609601" y="1676401"/>
            <a:ext cx="8077200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800" b="0" i="1" dirty="0">
                <a:solidFill>
                  <a:srgbClr val="1D1D1F"/>
                </a:solidFill>
                <a:effectLst/>
                <a:latin typeface="system-ui"/>
              </a:rPr>
              <a:t>Match the mode to the example:</a:t>
            </a:r>
            <a:endParaRPr lang="en-US" sz="2800" b="0" i="0" dirty="0">
              <a:solidFill>
                <a:srgbClr val="1D1D1F"/>
              </a:solidFill>
              <a:effectLst/>
              <a:latin typeface="system-ui"/>
            </a:endParaRPr>
          </a:p>
          <a:p>
            <a:pPr algn="l">
              <a:buFont typeface="+mj-lt"/>
              <a:buAutoNum type="arabicPeriod"/>
            </a:pPr>
            <a:r>
              <a:rPr lang="en-US" sz="2800" b="0" i="0" dirty="0">
                <a:solidFill>
                  <a:srgbClr val="1D1D1F"/>
                </a:solidFill>
                <a:effectLst/>
                <a:latin typeface="system-ui"/>
              </a:rPr>
              <a:t>Keyboard → Computer</a:t>
            </a:r>
          </a:p>
          <a:p>
            <a:pPr algn="l">
              <a:buFont typeface="+mj-lt"/>
              <a:buAutoNum type="arabicPeriod"/>
            </a:pPr>
            <a:r>
              <a:rPr lang="en-US" sz="2800" b="0" i="0" dirty="0">
                <a:solidFill>
                  <a:srgbClr val="1D1D1F"/>
                </a:solidFill>
                <a:effectLst/>
                <a:latin typeface="system-ui"/>
              </a:rPr>
              <a:t>Walkie-talkie</a:t>
            </a:r>
          </a:p>
          <a:p>
            <a:pPr algn="l">
              <a:buFont typeface="+mj-lt"/>
              <a:buAutoNum type="arabicPeriod"/>
            </a:pPr>
            <a:r>
              <a:rPr lang="en-US" sz="2800" b="0" i="0" dirty="0">
                <a:solidFill>
                  <a:srgbClr val="1D1D1F"/>
                </a:solidFill>
                <a:effectLst/>
                <a:latin typeface="system-ui"/>
              </a:rPr>
              <a:t>Phone call</a:t>
            </a:r>
            <a:br>
              <a:rPr lang="en-US" sz="2800" b="0" i="0" dirty="0">
                <a:solidFill>
                  <a:srgbClr val="1D1D1F"/>
                </a:solidFill>
                <a:effectLst/>
                <a:latin typeface="system-ui"/>
              </a:rPr>
            </a:br>
            <a:endParaRPr lang="en-US" sz="2800" b="0" i="0" dirty="0">
              <a:solidFill>
                <a:srgbClr val="1D1D1F"/>
              </a:solidFill>
              <a:effectLst/>
              <a:latin typeface="system-ui"/>
            </a:endParaRPr>
          </a:p>
          <a:p>
            <a:pPr algn="l"/>
            <a:r>
              <a:rPr lang="en-US" sz="2800" b="0" i="0" dirty="0">
                <a:solidFill>
                  <a:srgbClr val="1D1D1F"/>
                </a:solidFill>
                <a:effectLst/>
                <a:latin typeface="system-ui"/>
              </a:rPr>
              <a:t> </a:t>
            </a:r>
            <a:r>
              <a:rPr lang="en-US" sz="2800" b="1" i="0" dirty="0">
                <a:solidFill>
                  <a:srgbClr val="1D1D1F"/>
                </a:solidFill>
                <a:effectLst/>
                <a:latin typeface="system-ui"/>
              </a:rPr>
              <a:t>Answers:</a:t>
            </a:r>
            <a:r>
              <a:rPr lang="en-US" sz="2800" b="0" i="0" dirty="0">
                <a:solidFill>
                  <a:srgbClr val="1D1D1F"/>
                </a:solidFill>
                <a:effectLst/>
                <a:latin typeface="system-ui"/>
              </a:rPr>
              <a:t> 1=Simplex, 2=Half-Duplex, 3=Full-Duplex</a:t>
            </a:r>
          </a:p>
        </p:txBody>
      </p:sp>
    </p:spTree>
    <p:extLst>
      <p:ext uri="{BB962C8B-B14F-4D97-AF65-F5344CB8AC3E}">
        <p14:creationId xmlns:p14="http://schemas.microsoft.com/office/powerpoint/2010/main" val="15787401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53232" y="462279"/>
            <a:ext cx="263779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NETWORKS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324611" y="1532382"/>
            <a:ext cx="8521700" cy="2712720"/>
            <a:chOff x="324611" y="1532382"/>
            <a:chExt cx="8521700" cy="271272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0347" y="1813548"/>
              <a:ext cx="146134" cy="142101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1321" y="1532382"/>
              <a:ext cx="678179" cy="57912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21079" y="1532382"/>
              <a:ext cx="1677162" cy="57912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69057" y="1532382"/>
              <a:ext cx="693419" cy="57912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734056" y="1532382"/>
              <a:ext cx="643128" cy="57912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048000" y="1532382"/>
              <a:ext cx="905255" cy="57912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624071" y="1532382"/>
              <a:ext cx="768858" cy="57912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063746" y="1532382"/>
              <a:ext cx="1541526" cy="57912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276088" y="1532382"/>
              <a:ext cx="1354836" cy="57912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301740" y="1532382"/>
              <a:ext cx="1646682" cy="57912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619238" y="1532382"/>
              <a:ext cx="775716" cy="579120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065007" y="1532382"/>
              <a:ext cx="781050" cy="579120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71321" y="1959102"/>
              <a:ext cx="1458467" cy="579120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811273" y="1959102"/>
              <a:ext cx="1988057" cy="579120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480816" y="1959102"/>
              <a:ext cx="818388" cy="579120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980688" y="1959102"/>
              <a:ext cx="2721102" cy="579120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383273" y="1959102"/>
              <a:ext cx="1120140" cy="579120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030973" y="1959102"/>
              <a:ext cx="563118" cy="579120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75576" y="1959102"/>
              <a:ext cx="678179" cy="579120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636002" y="1959102"/>
              <a:ext cx="1210055" cy="579120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71321" y="2385822"/>
              <a:ext cx="976884" cy="579120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376172" y="2385822"/>
              <a:ext cx="835914" cy="579120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939289" y="2385822"/>
              <a:ext cx="643127" cy="579120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2310384" y="2385822"/>
              <a:ext cx="1940814" cy="579120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3978402" y="2385822"/>
              <a:ext cx="1522476" cy="579120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5228082" y="2385822"/>
              <a:ext cx="784098" cy="579120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5739383" y="2385822"/>
              <a:ext cx="983741" cy="579120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6450329" y="2385822"/>
              <a:ext cx="1267968" cy="579120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7445502" y="2385822"/>
              <a:ext cx="1400555" cy="579120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671321" y="2812542"/>
              <a:ext cx="1592580" cy="579120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920239" y="2812542"/>
              <a:ext cx="768095" cy="579120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2344673" y="2812542"/>
              <a:ext cx="1597152" cy="579120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3598164" y="2812542"/>
              <a:ext cx="1460753" cy="579120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4715256" y="2812542"/>
              <a:ext cx="1770888" cy="579120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6142482" y="2812542"/>
              <a:ext cx="1110995" cy="579120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6909054" y="2812542"/>
              <a:ext cx="1937003" cy="579120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71321" y="3239261"/>
              <a:ext cx="818388" cy="579119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1097279" y="3239261"/>
              <a:ext cx="1266444" cy="579119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1972056" y="3239261"/>
              <a:ext cx="1349502" cy="579119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2931413" y="3239261"/>
              <a:ext cx="846582" cy="579119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3386328" y="3239261"/>
              <a:ext cx="954786" cy="579119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3950208" y="3239261"/>
              <a:ext cx="1677162" cy="579119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5154929" y="3239261"/>
              <a:ext cx="562355" cy="579119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324611" y="3658361"/>
              <a:ext cx="657606" cy="586739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671321" y="3665982"/>
              <a:ext cx="864869" cy="579119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1145286" y="3665982"/>
              <a:ext cx="2670048" cy="579119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3425189" y="3665982"/>
              <a:ext cx="1475232" cy="579119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507229" y="3665982"/>
              <a:ext cx="768858" cy="579119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4883658" y="3665982"/>
              <a:ext cx="1353312" cy="579119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5846064" y="3665982"/>
              <a:ext cx="784097" cy="579119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6237732" y="3665982"/>
              <a:ext cx="1468373" cy="579119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7233666" y="3665982"/>
              <a:ext cx="562355" cy="579119"/>
            </a:xfrm>
            <a:prstGeom prst="rect">
              <a:avLst/>
            </a:prstGeom>
          </p:spPr>
        </p:pic>
      </p:grpSp>
      <p:sp>
        <p:nvSpPr>
          <p:cNvPr id="56" name="object 5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64516" rIns="0" bIns="0" rtlCol="0">
            <a:spAutoFit/>
          </a:bodyPr>
          <a:lstStyle/>
          <a:p>
            <a:pPr marL="355600" marR="5080" indent="-342900" algn="just">
              <a:lnSpc>
                <a:spcPct val="100000"/>
              </a:lnSpc>
              <a:spcBef>
                <a:spcPts val="100"/>
              </a:spcBef>
              <a:buChar char="•"/>
              <a:tabLst>
                <a:tab pos="355600" algn="l"/>
              </a:tabLst>
            </a:pPr>
            <a:r>
              <a:rPr sz="2800" dirty="0"/>
              <a:t>A</a:t>
            </a:r>
            <a:r>
              <a:rPr sz="2800" spc="455" dirty="0"/>
              <a:t> </a:t>
            </a:r>
            <a:r>
              <a:rPr sz="2800" dirty="0"/>
              <a:t>network</a:t>
            </a:r>
            <a:r>
              <a:rPr sz="2800" spc="440" dirty="0"/>
              <a:t> </a:t>
            </a:r>
            <a:r>
              <a:rPr sz="2800" dirty="0"/>
              <a:t>is</a:t>
            </a:r>
            <a:r>
              <a:rPr sz="2800" spc="465" dirty="0"/>
              <a:t> </a:t>
            </a:r>
            <a:r>
              <a:rPr sz="2800" dirty="0"/>
              <a:t>a</a:t>
            </a:r>
            <a:r>
              <a:rPr sz="2800" spc="450" dirty="0"/>
              <a:t> </a:t>
            </a:r>
            <a:r>
              <a:rPr sz="2800" dirty="0"/>
              <a:t>set</a:t>
            </a:r>
            <a:r>
              <a:rPr sz="2800" spc="450" dirty="0"/>
              <a:t> </a:t>
            </a:r>
            <a:r>
              <a:rPr sz="2800" dirty="0"/>
              <a:t>of</a:t>
            </a:r>
            <a:r>
              <a:rPr sz="2800" spc="450" dirty="0"/>
              <a:t> </a:t>
            </a:r>
            <a:r>
              <a:rPr sz="2800" dirty="0"/>
              <a:t>devices</a:t>
            </a:r>
            <a:r>
              <a:rPr sz="2800" spc="455" dirty="0"/>
              <a:t> </a:t>
            </a:r>
            <a:r>
              <a:rPr sz="2800" dirty="0">
                <a:solidFill>
                  <a:srgbClr val="FF0000"/>
                </a:solidFill>
              </a:rPr>
              <a:t>(often</a:t>
            </a:r>
            <a:r>
              <a:rPr sz="2800" spc="445" dirty="0">
                <a:solidFill>
                  <a:srgbClr val="FF0000"/>
                </a:solidFill>
              </a:rPr>
              <a:t> </a:t>
            </a:r>
            <a:r>
              <a:rPr sz="2800" dirty="0">
                <a:solidFill>
                  <a:srgbClr val="FF0000"/>
                </a:solidFill>
              </a:rPr>
              <a:t>referred</a:t>
            </a:r>
            <a:r>
              <a:rPr sz="2800" spc="450" dirty="0">
                <a:solidFill>
                  <a:srgbClr val="FF0000"/>
                </a:solidFill>
              </a:rPr>
              <a:t> </a:t>
            </a:r>
            <a:r>
              <a:rPr sz="2800" dirty="0">
                <a:solidFill>
                  <a:srgbClr val="FF0000"/>
                </a:solidFill>
              </a:rPr>
              <a:t>to</a:t>
            </a:r>
            <a:r>
              <a:rPr sz="2800" spc="445" dirty="0">
                <a:solidFill>
                  <a:srgbClr val="FF0000"/>
                </a:solidFill>
              </a:rPr>
              <a:t> </a:t>
            </a:r>
            <a:r>
              <a:rPr sz="2800" spc="-25" dirty="0">
                <a:solidFill>
                  <a:srgbClr val="FF0000"/>
                </a:solidFill>
              </a:rPr>
              <a:t>as </a:t>
            </a:r>
            <a:r>
              <a:rPr sz="2800" dirty="0">
                <a:solidFill>
                  <a:srgbClr val="FF0000"/>
                </a:solidFill>
              </a:rPr>
              <a:t>nodes)</a:t>
            </a:r>
            <a:r>
              <a:rPr sz="2800" spc="515" dirty="0">
                <a:solidFill>
                  <a:srgbClr val="FF0000"/>
                </a:solidFill>
              </a:rPr>
              <a:t> </a:t>
            </a:r>
            <a:r>
              <a:rPr sz="2800" dirty="0"/>
              <a:t>connected</a:t>
            </a:r>
            <a:r>
              <a:rPr sz="2800" spc="509" dirty="0"/>
              <a:t> </a:t>
            </a:r>
            <a:r>
              <a:rPr sz="2800" dirty="0"/>
              <a:t>by</a:t>
            </a:r>
            <a:r>
              <a:rPr sz="2800" spc="509" dirty="0"/>
              <a:t> </a:t>
            </a:r>
            <a:r>
              <a:rPr sz="2800" dirty="0"/>
              <a:t>communication</a:t>
            </a:r>
            <a:r>
              <a:rPr sz="2800" spc="509" dirty="0"/>
              <a:t> </a:t>
            </a:r>
            <a:r>
              <a:rPr sz="2800" dirty="0"/>
              <a:t>links.</a:t>
            </a:r>
            <a:r>
              <a:rPr sz="2800" spc="515" dirty="0"/>
              <a:t> </a:t>
            </a:r>
            <a:r>
              <a:rPr sz="2800" dirty="0"/>
              <a:t>A</a:t>
            </a:r>
            <a:r>
              <a:rPr sz="2800" spc="515" dirty="0"/>
              <a:t> </a:t>
            </a:r>
            <a:r>
              <a:rPr sz="2800" spc="-20" dirty="0"/>
              <a:t>node </a:t>
            </a:r>
            <a:r>
              <a:rPr sz="2800" dirty="0"/>
              <a:t>can</a:t>
            </a:r>
            <a:r>
              <a:rPr sz="2800" spc="100" dirty="0"/>
              <a:t>  </a:t>
            </a:r>
            <a:r>
              <a:rPr sz="2800" dirty="0"/>
              <a:t>be</a:t>
            </a:r>
            <a:r>
              <a:rPr sz="2800" spc="100" dirty="0"/>
              <a:t>  </a:t>
            </a:r>
            <a:r>
              <a:rPr sz="2800" dirty="0"/>
              <a:t>a</a:t>
            </a:r>
            <a:r>
              <a:rPr sz="2800" spc="100" dirty="0"/>
              <a:t>  </a:t>
            </a:r>
            <a:r>
              <a:rPr sz="2800" dirty="0"/>
              <a:t>computer,</a:t>
            </a:r>
            <a:r>
              <a:rPr sz="2800" spc="105" dirty="0"/>
              <a:t>  </a:t>
            </a:r>
            <a:r>
              <a:rPr sz="2800" dirty="0"/>
              <a:t>printer,</a:t>
            </a:r>
            <a:r>
              <a:rPr sz="2800" spc="100" dirty="0"/>
              <a:t>  </a:t>
            </a:r>
            <a:r>
              <a:rPr sz="2800" dirty="0"/>
              <a:t>or</a:t>
            </a:r>
            <a:r>
              <a:rPr sz="2800" spc="105" dirty="0"/>
              <a:t>  </a:t>
            </a:r>
            <a:r>
              <a:rPr sz="2800" dirty="0"/>
              <a:t>any</a:t>
            </a:r>
            <a:r>
              <a:rPr sz="2800" spc="95" dirty="0"/>
              <a:t>  </a:t>
            </a:r>
            <a:r>
              <a:rPr sz="2800" dirty="0"/>
              <a:t>other</a:t>
            </a:r>
            <a:r>
              <a:rPr sz="2800" spc="100" dirty="0"/>
              <a:t>  </a:t>
            </a:r>
            <a:r>
              <a:rPr sz="2800" spc="-10" dirty="0"/>
              <a:t>device </a:t>
            </a:r>
            <a:r>
              <a:rPr sz="2800" dirty="0"/>
              <a:t>capable</a:t>
            </a:r>
            <a:r>
              <a:rPr sz="2800" spc="300" dirty="0"/>
              <a:t> </a:t>
            </a:r>
            <a:r>
              <a:rPr sz="2800" dirty="0"/>
              <a:t>of</a:t>
            </a:r>
            <a:r>
              <a:rPr sz="2800" spc="315" dirty="0"/>
              <a:t> </a:t>
            </a:r>
            <a:r>
              <a:rPr sz="2800" dirty="0"/>
              <a:t>sending</a:t>
            </a:r>
            <a:r>
              <a:rPr sz="2800" spc="315" dirty="0"/>
              <a:t> </a:t>
            </a:r>
            <a:r>
              <a:rPr sz="2800" dirty="0"/>
              <a:t>and/or</a:t>
            </a:r>
            <a:r>
              <a:rPr sz="2800" spc="315" dirty="0"/>
              <a:t> </a:t>
            </a:r>
            <a:r>
              <a:rPr sz="2800" dirty="0"/>
              <a:t>receiving</a:t>
            </a:r>
            <a:r>
              <a:rPr sz="2800" spc="310" dirty="0"/>
              <a:t> </a:t>
            </a:r>
            <a:r>
              <a:rPr sz="2800" dirty="0"/>
              <a:t>data</a:t>
            </a:r>
            <a:r>
              <a:rPr sz="2800" spc="315" dirty="0"/>
              <a:t> </a:t>
            </a:r>
            <a:r>
              <a:rPr sz="2800" spc="-10" dirty="0"/>
              <a:t>generated </a:t>
            </a:r>
            <a:r>
              <a:rPr sz="2800" dirty="0"/>
              <a:t>by</a:t>
            </a:r>
            <a:r>
              <a:rPr sz="2800" spc="-30" dirty="0"/>
              <a:t> </a:t>
            </a:r>
            <a:r>
              <a:rPr sz="2800" dirty="0"/>
              <a:t>other</a:t>
            </a:r>
            <a:r>
              <a:rPr sz="2800" spc="-20" dirty="0"/>
              <a:t> </a:t>
            </a:r>
            <a:r>
              <a:rPr sz="2800" dirty="0"/>
              <a:t>nodes</a:t>
            </a:r>
            <a:r>
              <a:rPr sz="2800" spc="5" dirty="0"/>
              <a:t> </a:t>
            </a:r>
            <a:r>
              <a:rPr sz="2800" dirty="0"/>
              <a:t>on</a:t>
            </a:r>
            <a:r>
              <a:rPr sz="2800" spc="-10" dirty="0"/>
              <a:t> </a:t>
            </a:r>
            <a:r>
              <a:rPr sz="2800" dirty="0"/>
              <a:t>the</a:t>
            </a:r>
            <a:r>
              <a:rPr sz="2800" spc="-10" dirty="0"/>
              <a:t> network.</a:t>
            </a:r>
            <a:endParaRPr sz="2800"/>
          </a:p>
          <a:p>
            <a:pPr marL="356235" indent="-343535" algn="just">
              <a:lnSpc>
                <a:spcPct val="100000"/>
              </a:lnSpc>
              <a:buChar char="•"/>
              <a:tabLst>
                <a:tab pos="356235" algn="l"/>
              </a:tabLst>
            </a:pPr>
            <a:r>
              <a:rPr sz="2800" dirty="0"/>
              <a:t>An</a:t>
            </a:r>
            <a:r>
              <a:rPr sz="2800" spc="-45" dirty="0"/>
              <a:t> </a:t>
            </a:r>
            <a:r>
              <a:rPr sz="2800" spc="-10" dirty="0"/>
              <a:t>Interconnected</a:t>
            </a:r>
            <a:r>
              <a:rPr sz="2800" spc="-45" dirty="0"/>
              <a:t> </a:t>
            </a:r>
            <a:r>
              <a:rPr sz="2800" spc="-10" dirty="0"/>
              <a:t>system</a:t>
            </a:r>
            <a:r>
              <a:rPr sz="2800" spc="-60" dirty="0"/>
              <a:t> </a:t>
            </a:r>
            <a:r>
              <a:rPr sz="2800" dirty="0"/>
              <a:t>of</a:t>
            </a:r>
            <a:r>
              <a:rPr sz="2800" spc="-50" dirty="0"/>
              <a:t> </a:t>
            </a:r>
            <a:r>
              <a:rPr sz="2800" dirty="0"/>
              <a:t>things</a:t>
            </a:r>
            <a:r>
              <a:rPr sz="2800" spc="-35" dirty="0"/>
              <a:t> </a:t>
            </a:r>
            <a:r>
              <a:rPr sz="2800" dirty="0"/>
              <a:t>or</a:t>
            </a:r>
            <a:r>
              <a:rPr sz="2800" spc="-55" dirty="0"/>
              <a:t> </a:t>
            </a:r>
            <a:r>
              <a:rPr sz="2800" spc="-10" dirty="0"/>
              <a:t>people.</a:t>
            </a:r>
            <a:endParaRPr sz="2800"/>
          </a:p>
        </p:txBody>
      </p:sp>
      <p:sp>
        <p:nvSpPr>
          <p:cNvPr id="58" name="object 5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fld id="{81D60167-4931-47E6-BA6A-407CBD079E47}" type="slidenum">
              <a:rPr spc="-25" dirty="0"/>
              <a:t>23</a:t>
            </a:fld>
            <a:endParaRPr spc="-25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fld id="{81D60167-4931-47E6-BA6A-407CBD079E47}" type="slidenum">
              <a:rPr spc="-25" dirty="0"/>
              <a:t>24</a:t>
            </a:fld>
            <a:endParaRPr spc="-25" dirty="0"/>
          </a:p>
        </p:txBody>
      </p:sp>
      <p:sp>
        <p:nvSpPr>
          <p:cNvPr id="2" name="object 2"/>
          <p:cNvSpPr txBox="1"/>
          <p:nvPr/>
        </p:nvSpPr>
        <p:spPr>
          <a:xfrm>
            <a:off x="535940" y="210680"/>
            <a:ext cx="8072120" cy="4400550"/>
          </a:xfrm>
          <a:prstGeom prst="rect">
            <a:avLst/>
          </a:prstGeom>
        </p:spPr>
        <p:txBody>
          <a:bodyPr vert="horz" wrap="square" lIns="0" tIns="113664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894"/>
              </a:spcBef>
              <a:buFont typeface="Arial MT"/>
              <a:buChar char="•"/>
              <a:tabLst>
                <a:tab pos="354965" algn="l"/>
              </a:tabLst>
            </a:pPr>
            <a:r>
              <a:rPr sz="3200" spc="-10" dirty="0">
                <a:latin typeface="Calibri"/>
                <a:cs typeface="Calibri"/>
              </a:rPr>
              <a:t>Distributed</a:t>
            </a:r>
            <a:r>
              <a:rPr sz="3200" spc="-10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Processing</a:t>
            </a:r>
            <a:endParaRPr sz="3200">
              <a:latin typeface="Calibri"/>
              <a:cs typeface="Calibri"/>
            </a:endParaRPr>
          </a:p>
          <a:p>
            <a:pPr marL="754380" marR="6985" lvl="1" indent="-284480">
              <a:lnSpc>
                <a:spcPct val="100000"/>
              </a:lnSpc>
              <a:spcBef>
                <a:spcPts val="700"/>
              </a:spcBef>
              <a:buFont typeface="Arial MT"/>
              <a:buChar char="–"/>
              <a:tabLst>
                <a:tab pos="755650" algn="l"/>
                <a:tab pos="1712595" algn="l"/>
                <a:tab pos="3306445" algn="l"/>
                <a:tab pos="4161154" algn="l"/>
                <a:tab pos="5952490" algn="l"/>
                <a:tab pos="7790815" algn="l"/>
              </a:tabLst>
            </a:pPr>
            <a:r>
              <a:rPr sz="2800" spc="-20" dirty="0">
                <a:solidFill>
                  <a:srgbClr val="FF0000"/>
                </a:solidFill>
                <a:latin typeface="Calibri"/>
                <a:cs typeface="Calibri"/>
              </a:rPr>
              <a:t>Most</a:t>
            </a: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	</a:t>
            </a:r>
            <a:r>
              <a:rPr sz="2800" spc="-10" dirty="0">
                <a:solidFill>
                  <a:srgbClr val="FF0000"/>
                </a:solidFill>
                <a:latin typeface="Calibri"/>
                <a:cs typeface="Calibri"/>
              </a:rPr>
              <a:t>Networks</a:t>
            </a: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	</a:t>
            </a:r>
            <a:r>
              <a:rPr sz="2800" spc="-20" dirty="0">
                <a:solidFill>
                  <a:srgbClr val="FF0000"/>
                </a:solidFill>
                <a:latin typeface="Calibri"/>
                <a:cs typeface="Calibri"/>
              </a:rPr>
              <a:t>uses</a:t>
            </a: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	</a:t>
            </a:r>
            <a:r>
              <a:rPr sz="2800" spc="-10" dirty="0">
                <a:solidFill>
                  <a:srgbClr val="FF0000"/>
                </a:solidFill>
                <a:latin typeface="Calibri"/>
                <a:cs typeface="Calibri"/>
              </a:rPr>
              <a:t>distributed</a:t>
            </a: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	</a:t>
            </a:r>
            <a:r>
              <a:rPr sz="2800" spc="-10" dirty="0">
                <a:solidFill>
                  <a:srgbClr val="FF0000"/>
                </a:solidFill>
                <a:latin typeface="Calibri"/>
                <a:cs typeface="Calibri"/>
              </a:rPr>
              <a:t>processing,</a:t>
            </a: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	</a:t>
            </a:r>
            <a:r>
              <a:rPr sz="2800" spc="-35" dirty="0">
                <a:solidFill>
                  <a:srgbClr val="FF0000"/>
                </a:solidFill>
                <a:latin typeface="Calibri"/>
                <a:cs typeface="Calibri"/>
              </a:rPr>
              <a:t>in 	</a:t>
            </a: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which</a:t>
            </a:r>
            <a:r>
              <a:rPr sz="2800" spc="-2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task</a:t>
            </a:r>
            <a:r>
              <a:rPr sz="2800" spc="-2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is</a:t>
            </a:r>
            <a:r>
              <a:rPr sz="2800" spc="-1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divided</a:t>
            </a:r>
            <a:r>
              <a:rPr sz="2800" spc="-3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among</a:t>
            </a:r>
            <a:r>
              <a:rPr sz="2800" spc="-3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multiple</a:t>
            </a:r>
            <a:r>
              <a:rPr sz="2800" spc="-4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0000"/>
                </a:solidFill>
                <a:latin typeface="Calibri"/>
                <a:cs typeface="Calibri"/>
              </a:rPr>
              <a:t>computers.</a:t>
            </a:r>
            <a:endParaRPr sz="28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spcBef>
                <a:spcPts val="740"/>
              </a:spcBef>
              <a:buFont typeface="Arial MT"/>
              <a:buChar char="•"/>
              <a:tabLst>
                <a:tab pos="354965" algn="l"/>
              </a:tabLst>
            </a:pPr>
            <a:r>
              <a:rPr sz="3200" dirty="0">
                <a:latin typeface="Calibri"/>
                <a:cs typeface="Calibri"/>
              </a:rPr>
              <a:t>Network</a:t>
            </a:r>
            <a:r>
              <a:rPr sz="3200" spc="-10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Criteria</a:t>
            </a:r>
            <a:endParaRPr sz="3200">
              <a:latin typeface="Calibri"/>
              <a:cs typeface="Calibri"/>
            </a:endParaRPr>
          </a:p>
          <a:p>
            <a:pPr marL="754380" marR="5080" lvl="1" indent="-284480">
              <a:lnSpc>
                <a:spcPct val="100000"/>
              </a:lnSpc>
              <a:spcBef>
                <a:spcPts val="700"/>
              </a:spcBef>
              <a:buFont typeface="Arial MT"/>
              <a:buChar char="–"/>
              <a:tabLst>
                <a:tab pos="755650" algn="l"/>
              </a:tabLst>
            </a:pPr>
            <a:r>
              <a:rPr sz="2800" dirty="0">
                <a:latin typeface="Calibri"/>
                <a:cs typeface="Calibri"/>
              </a:rPr>
              <a:t>A</a:t>
            </a:r>
            <a:r>
              <a:rPr sz="2800" spc="30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network</a:t>
            </a:r>
            <a:r>
              <a:rPr sz="2800" spc="28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must</a:t>
            </a:r>
            <a:r>
              <a:rPr sz="2800" spc="30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be</a:t>
            </a:r>
            <a:r>
              <a:rPr sz="2800" spc="29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able</a:t>
            </a:r>
            <a:r>
              <a:rPr sz="2800" spc="2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to</a:t>
            </a:r>
            <a:r>
              <a:rPr sz="2800" spc="29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meet</a:t>
            </a:r>
            <a:r>
              <a:rPr sz="2800" spc="29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certain</a:t>
            </a:r>
            <a:r>
              <a:rPr sz="2800" spc="3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number 	</a:t>
            </a:r>
            <a:r>
              <a:rPr sz="2800" dirty="0">
                <a:latin typeface="Calibri"/>
                <a:cs typeface="Calibri"/>
              </a:rPr>
              <a:t>of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criteria,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most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important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are:</a:t>
            </a:r>
            <a:endParaRPr sz="2800">
              <a:latin typeface="Calibri"/>
              <a:cs typeface="Calibri"/>
            </a:endParaRPr>
          </a:p>
          <a:p>
            <a:pPr marL="1154430" lvl="2" indent="-227329">
              <a:lnSpc>
                <a:spcPct val="100000"/>
              </a:lnSpc>
              <a:spcBef>
                <a:spcPts val="600"/>
              </a:spcBef>
              <a:buFont typeface="Arial MT"/>
              <a:buChar char="•"/>
              <a:tabLst>
                <a:tab pos="1154430" algn="l"/>
              </a:tabLst>
            </a:pPr>
            <a:r>
              <a:rPr sz="2400" spc="-10" dirty="0">
                <a:solidFill>
                  <a:srgbClr val="FF0000"/>
                </a:solidFill>
                <a:latin typeface="Calibri"/>
                <a:cs typeface="Calibri"/>
              </a:rPr>
              <a:t>Performance</a:t>
            </a:r>
            <a:endParaRPr sz="2400">
              <a:latin typeface="Calibri"/>
              <a:cs typeface="Calibri"/>
            </a:endParaRPr>
          </a:p>
          <a:p>
            <a:pPr marL="1154430" lvl="2" indent="-227329">
              <a:lnSpc>
                <a:spcPct val="100000"/>
              </a:lnSpc>
              <a:spcBef>
                <a:spcPts val="575"/>
              </a:spcBef>
              <a:buFont typeface="Arial MT"/>
              <a:buChar char="•"/>
              <a:tabLst>
                <a:tab pos="1154430" algn="l"/>
              </a:tabLst>
            </a:pPr>
            <a:r>
              <a:rPr sz="2400" spc="-10" dirty="0">
                <a:solidFill>
                  <a:srgbClr val="FF0000"/>
                </a:solidFill>
                <a:latin typeface="Calibri"/>
                <a:cs typeface="Calibri"/>
              </a:rPr>
              <a:t>Reliability</a:t>
            </a:r>
            <a:endParaRPr sz="2400">
              <a:latin typeface="Calibri"/>
              <a:cs typeface="Calibri"/>
            </a:endParaRPr>
          </a:p>
          <a:p>
            <a:pPr marL="1154430" lvl="2" indent="-227329">
              <a:lnSpc>
                <a:spcPct val="100000"/>
              </a:lnSpc>
              <a:spcBef>
                <a:spcPts val="580"/>
              </a:spcBef>
              <a:buFont typeface="Arial MT"/>
              <a:buChar char="•"/>
              <a:tabLst>
                <a:tab pos="1154430" algn="l"/>
              </a:tabLst>
            </a:pPr>
            <a:r>
              <a:rPr sz="2400" spc="-10" dirty="0">
                <a:solidFill>
                  <a:srgbClr val="FF0000"/>
                </a:solidFill>
                <a:latin typeface="Calibri"/>
                <a:cs typeface="Calibri"/>
              </a:rPr>
              <a:t>Security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48537" y="187706"/>
            <a:ext cx="7642859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TYPES</a:t>
            </a:r>
            <a:r>
              <a:rPr spc="-145" dirty="0"/>
              <a:t> </a:t>
            </a:r>
            <a:r>
              <a:rPr dirty="0"/>
              <a:t>OF</a:t>
            </a:r>
            <a:r>
              <a:rPr spc="-145" dirty="0"/>
              <a:t> </a:t>
            </a:r>
            <a:r>
              <a:rPr dirty="0"/>
              <a:t>PHYSICAL</a:t>
            </a:r>
            <a:r>
              <a:rPr spc="-135" dirty="0"/>
              <a:t> </a:t>
            </a:r>
            <a:r>
              <a:rPr spc="-10" dirty="0"/>
              <a:t>CONNECTION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899860"/>
            <a:ext cx="4654550" cy="1196340"/>
          </a:xfrm>
          <a:prstGeom prst="rect">
            <a:avLst/>
          </a:prstGeom>
        </p:spPr>
        <p:txBody>
          <a:bodyPr vert="horz" wrap="square" lIns="0" tIns="110489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869"/>
              </a:spcBef>
              <a:buFont typeface="Arial MT"/>
              <a:buChar char="•"/>
              <a:tabLst>
                <a:tab pos="354965" algn="l"/>
              </a:tabLst>
            </a:pPr>
            <a:r>
              <a:rPr sz="3200" spc="-35" dirty="0">
                <a:solidFill>
                  <a:srgbClr val="FF0000"/>
                </a:solidFill>
                <a:latin typeface="Calibri"/>
                <a:cs typeface="Calibri"/>
              </a:rPr>
              <a:t>Point-</a:t>
            </a:r>
            <a:r>
              <a:rPr sz="3200" spc="-30" dirty="0">
                <a:solidFill>
                  <a:srgbClr val="FF0000"/>
                </a:solidFill>
                <a:latin typeface="Calibri"/>
                <a:cs typeface="Calibri"/>
              </a:rPr>
              <a:t>to-</a:t>
            </a:r>
            <a:r>
              <a:rPr sz="3200" dirty="0">
                <a:solidFill>
                  <a:srgbClr val="FF0000"/>
                </a:solidFill>
                <a:latin typeface="Calibri"/>
                <a:cs typeface="Calibri"/>
              </a:rPr>
              <a:t>Point</a:t>
            </a:r>
            <a:r>
              <a:rPr sz="3200" spc="-8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200" spc="-10" dirty="0">
                <a:solidFill>
                  <a:srgbClr val="FF0000"/>
                </a:solidFill>
                <a:latin typeface="Calibri"/>
                <a:cs typeface="Calibri"/>
              </a:rPr>
              <a:t>Connection</a:t>
            </a:r>
            <a:endParaRPr sz="32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spcBef>
                <a:spcPts val="765"/>
              </a:spcBef>
              <a:buFont typeface="Arial MT"/>
              <a:buChar char="•"/>
              <a:tabLst>
                <a:tab pos="354965" algn="l"/>
              </a:tabLst>
            </a:pPr>
            <a:r>
              <a:rPr sz="3200" dirty="0">
                <a:solidFill>
                  <a:srgbClr val="FF0000"/>
                </a:solidFill>
                <a:latin typeface="Calibri"/>
                <a:cs typeface="Calibri"/>
              </a:rPr>
              <a:t>Multipoint</a:t>
            </a:r>
            <a:r>
              <a:rPr sz="3200" spc="-18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200" spc="-10" dirty="0">
                <a:solidFill>
                  <a:srgbClr val="FF0000"/>
                </a:solidFill>
                <a:latin typeface="Calibri"/>
                <a:cs typeface="Calibri"/>
              </a:rPr>
              <a:t>Connection</a:t>
            </a:r>
            <a:endParaRPr sz="32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90600" y="2286000"/>
            <a:ext cx="6827901" cy="3980576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fld id="{81D60167-4931-47E6-BA6A-407CBD079E47}" type="slidenum">
              <a:rPr spc="-25" dirty="0"/>
              <a:t>25</a:t>
            </a:fld>
            <a:endParaRPr spc="-25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58545" rIns="0" bIns="0" rtlCol="0">
            <a:spAutoFit/>
          </a:bodyPr>
          <a:lstStyle/>
          <a:p>
            <a:pPr marL="1618615">
              <a:lnSpc>
                <a:spcPct val="100000"/>
              </a:lnSpc>
              <a:spcBef>
                <a:spcPts val="100"/>
              </a:spcBef>
            </a:pPr>
            <a:r>
              <a:rPr dirty="0"/>
              <a:t>PHYSICAL</a:t>
            </a:r>
            <a:r>
              <a:rPr spc="-229" dirty="0"/>
              <a:t> </a:t>
            </a:r>
            <a:r>
              <a:rPr spc="-20" dirty="0"/>
              <a:t>TOPOLOGY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60832" rIns="0" bIns="0" rtlCol="0">
            <a:spAutoFit/>
          </a:bodyPr>
          <a:lstStyle/>
          <a:p>
            <a:pPr marL="354330" marR="5080" indent="-341630" algn="just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355600" algn="l"/>
              </a:tabLst>
            </a:pPr>
            <a:r>
              <a:rPr dirty="0"/>
              <a:t>Way</a:t>
            </a:r>
            <a:r>
              <a:rPr spc="590" dirty="0"/>
              <a:t> </a:t>
            </a:r>
            <a:r>
              <a:rPr dirty="0"/>
              <a:t>in</a:t>
            </a:r>
            <a:r>
              <a:rPr spc="585" dirty="0"/>
              <a:t> </a:t>
            </a:r>
            <a:r>
              <a:rPr dirty="0"/>
              <a:t>which</a:t>
            </a:r>
            <a:r>
              <a:rPr spc="600" dirty="0"/>
              <a:t> </a:t>
            </a:r>
            <a:r>
              <a:rPr dirty="0"/>
              <a:t>network</a:t>
            </a:r>
            <a:r>
              <a:rPr spc="575" dirty="0"/>
              <a:t> </a:t>
            </a:r>
            <a:r>
              <a:rPr dirty="0"/>
              <a:t>is</a:t>
            </a:r>
            <a:r>
              <a:rPr spc="590" dirty="0"/>
              <a:t> </a:t>
            </a:r>
            <a:r>
              <a:rPr dirty="0"/>
              <a:t>laid</a:t>
            </a:r>
            <a:r>
              <a:rPr spc="600" dirty="0"/>
              <a:t> </a:t>
            </a:r>
            <a:r>
              <a:rPr dirty="0"/>
              <a:t>out</a:t>
            </a:r>
            <a:r>
              <a:rPr spc="595" dirty="0"/>
              <a:t> </a:t>
            </a:r>
            <a:r>
              <a:rPr spc="-10" dirty="0">
                <a:solidFill>
                  <a:srgbClr val="0000FF"/>
                </a:solidFill>
              </a:rPr>
              <a:t>physically</a:t>
            </a:r>
            <a:r>
              <a:rPr spc="-10" dirty="0"/>
              <a:t>. 	</a:t>
            </a:r>
            <a:r>
              <a:rPr dirty="0"/>
              <a:t>Two</a:t>
            </a:r>
            <a:r>
              <a:rPr spc="80" dirty="0"/>
              <a:t> </a:t>
            </a:r>
            <a:r>
              <a:rPr dirty="0"/>
              <a:t>or</a:t>
            </a:r>
            <a:r>
              <a:rPr spc="75" dirty="0"/>
              <a:t> </a:t>
            </a:r>
            <a:r>
              <a:rPr dirty="0"/>
              <a:t>more</a:t>
            </a:r>
            <a:r>
              <a:rPr spc="75" dirty="0"/>
              <a:t> </a:t>
            </a:r>
            <a:r>
              <a:rPr dirty="0"/>
              <a:t>devices</a:t>
            </a:r>
            <a:r>
              <a:rPr spc="75" dirty="0"/>
              <a:t> </a:t>
            </a:r>
            <a:r>
              <a:rPr dirty="0"/>
              <a:t>connect</a:t>
            </a:r>
            <a:r>
              <a:rPr spc="75" dirty="0"/>
              <a:t> </a:t>
            </a:r>
            <a:r>
              <a:rPr dirty="0"/>
              <a:t>to</a:t>
            </a:r>
            <a:r>
              <a:rPr spc="80" dirty="0"/>
              <a:t> </a:t>
            </a:r>
            <a:r>
              <a:rPr dirty="0"/>
              <a:t>a</a:t>
            </a:r>
            <a:r>
              <a:rPr spc="80" dirty="0"/>
              <a:t> </a:t>
            </a:r>
            <a:r>
              <a:rPr dirty="0"/>
              <a:t>link;</a:t>
            </a:r>
            <a:r>
              <a:rPr spc="80" dirty="0"/>
              <a:t> </a:t>
            </a:r>
            <a:r>
              <a:rPr dirty="0"/>
              <a:t>two</a:t>
            </a:r>
            <a:r>
              <a:rPr spc="80" dirty="0"/>
              <a:t> </a:t>
            </a:r>
            <a:r>
              <a:rPr spc="-25" dirty="0"/>
              <a:t>or 	</a:t>
            </a:r>
            <a:r>
              <a:rPr dirty="0"/>
              <a:t>more</a:t>
            </a:r>
            <a:r>
              <a:rPr spc="-85" dirty="0"/>
              <a:t> </a:t>
            </a:r>
            <a:r>
              <a:rPr dirty="0"/>
              <a:t>links</a:t>
            </a:r>
            <a:r>
              <a:rPr spc="-60" dirty="0"/>
              <a:t> </a:t>
            </a:r>
            <a:r>
              <a:rPr dirty="0"/>
              <a:t>from</a:t>
            </a:r>
            <a:r>
              <a:rPr spc="-65" dirty="0"/>
              <a:t> </a:t>
            </a:r>
            <a:r>
              <a:rPr dirty="0"/>
              <a:t>a</a:t>
            </a:r>
            <a:r>
              <a:rPr spc="-70" dirty="0"/>
              <a:t> </a:t>
            </a:r>
            <a:r>
              <a:rPr spc="-10" dirty="0"/>
              <a:t>topology.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66800" y="4038600"/>
            <a:ext cx="6389751" cy="2178050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fld id="{81D60167-4931-47E6-BA6A-407CBD079E47}" type="slidenum">
              <a:rPr spc="-25" dirty="0"/>
              <a:t>26</a:t>
            </a:fld>
            <a:endParaRPr spc="-25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fld id="{81D60167-4931-47E6-BA6A-407CBD079E47}" type="slidenum">
              <a:rPr spc="-25" dirty="0"/>
              <a:t>27</a:t>
            </a:fld>
            <a:endParaRPr spc="-25"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74289" y="187706"/>
            <a:ext cx="3994150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MESH</a:t>
            </a:r>
            <a:r>
              <a:rPr spc="-170" dirty="0"/>
              <a:t> </a:t>
            </a:r>
            <a:r>
              <a:rPr spc="-25" dirty="0"/>
              <a:t>TOPOLOGY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93139" y="1022299"/>
            <a:ext cx="7614284" cy="4659630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297815" indent="-285115">
              <a:lnSpc>
                <a:spcPct val="100000"/>
              </a:lnSpc>
              <a:spcBef>
                <a:spcPts val="580"/>
              </a:spcBef>
              <a:buFont typeface="Arial MT"/>
              <a:buChar char="–"/>
              <a:tabLst>
                <a:tab pos="297815" algn="l"/>
              </a:tabLst>
            </a:pPr>
            <a:r>
              <a:rPr sz="2000" dirty="0">
                <a:latin typeface="Calibri"/>
                <a:cs typeface="Calibri"/>
              </a:rPr>
              <a:t>Every</a:t>
            </a:r>
            <a:r>
              <a:rPr sz="2000" spc="-6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device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has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0000FF"/>
                </a:solidFill>
                <a:latin typeface="Calibri"/>
                <a:cs typeface="Calibri"/>
              </a:rPr>
              <a:t>dedicated</a:t>
            </a:r>
            <a:r>
              <a:rPr sz="2000" spc="-3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point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to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point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link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to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every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other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device.</a:t>
            </a:r>
            <a:endParaRPr sz="2000">
              <a:latin typeface="Calibri"/>
              <a:cs typeface="Calibri"/>
            </a:endParaRPr>
          </a:p>
          <a:p>
            <a:pPr marL="298450" marR="5715" indent="-285750">
              <a:lnSpc>
                <a:spcPct val="100000"/>
              </a:lnSpc>
              <a:spcBef>
                <a:spcPts val="484"/>
              </a:spcBef>
              <a:buFont typeface="Arial MT"/>
              <a:buChar char="–"/>
              <a:tabLst>
                <a:tab pos="298450" algn="l"/>
              </a:tabLst>
            </a:pPr>
            <a:r>
              <a:rPr sz="2000" dirty="0">
                <a:latin typeface="Calibri"/>
                <a:cs typeface="Calibri"/>
              </a:rPr>
              <a:t>A</a:t>
            </a:r>
            <a:r>
              <a:rPr sz="2000" spc="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fully</a:t>
            </a:r>
            <a:r>
              <a:rPr sz="2000" spc="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connected</a:t>
            </a:r>
            <a:r>
              <a:rPr sz="2000" spc="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mesh</a:t>
            </a:r>
            <a:r>
              <a:rPr sz="2000" spc="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network</a:t>
            </a:r>
            <a:r>
              <a:rPr sz="2000" spc="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has</a:t>
            </a:r>
            <a:r>
              <a:rPr sz="2000" spc="20" dirty="0"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0000FF"/>
                </a:solidFill>
                <a:latin typeface="Calibri"/>
                <a:cs typeface="Calibri"/>
              </a:rPr>
              <a:t>n(n-</a:t>
            </a:r>
            <a:r>
              <a:rPr sz="2000" dirty="0">
                <a:solidFill>
                  <a:srgbClr val="0000FF"/>
                </a:solidFill>
                <a:latin typeface="Calibri"/>
                <a:cs typeface="Calibri"/>
              </a:rPr>
              <a:t>1)/2</a:t>
            </a:r>
            <a:r>
              <a:rPr sz="2000" spc="1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physical</a:t>
            </a:r>
            <a:r>
              <a:rPr sz="2000" spc="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channels</a:t>
            </a:r>
            <a:r>
              <a:rPr sz="2000" spc="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to</a:t>
            </a:r>
            <a:r>
              <a:rPr sz="2000" spc="15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link </a:t>
            </a:r>
            <a:r>
              <a:rPr sz="2000" dirty="0">
                <a:latin typeface="Calibri"/>
                <a:cs typeface="Calibri"/>
              </a:rPr>
              <a:t>n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device.</a:t>
            </a:r>
            <a:endParaRPr sz="2000">
              <a:latin typeface="Calibri"/>
              <a:cs typeface="Calibri"/>
            </a:endParaRPr>
          </a:p>
          <a:p>
            <a:pPr marL="297815" indent="-285115">
              <a:lnSpc>
                <a:spcPct val="100000"/>
              </a:lnSpc>
              <a:spcBef>
                <a:spcPts val="480"/>
              </a:spcBef>
              <a:buFont typeface="Arial MT"/>
              <a:buChar char="–"/>
              <a:tabLst>
                <a:tab pos="297815" algn="l"/>
              </a:tabLst>
            </a:pPr>
            <a:r>
              <a:rPr sz="2000" dirty="0">
                <a:latin typeface="Calibri"/>
                <a:cs typeface="Calibri"/>
              </a:rPr>
              <a:t>Every</a:t>
            </a:r>
            <a:r>
              <a:rPr sz="2000" spc="-7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device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must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have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0000FF"/>
                </a:solidFill>
                <a:latin typeface="Calibri"/>
                <a:cs typeface="Calibri"/>
              </a:rPr>
              <a:t>n-</a:t>
            </a:r>
            <a:r>
              <a:rPr sz="2000" dirty="0">
                <a:solidFill>
                  <a:srgbClr val="0000FF"/>
                </a:solidFill>
                <a:latin typeface="Calibri"/>
                <a:cs typeface="Calibri"/>
              </a:rPr>
              <a:t>1</a:t>
            </a:r>
            <a:r>
              <a:rPr sz="2000" spc="-6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I/O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ports.</a:t>
            </a:r>
            <a:endParaRPr sz="2000">
              <a:latin typeface="Calibri"/>
              <a:cs typeface="Calibri"/>
            </a:endParaRPr>
          </a:p>
          <a:p>
            <a:pPr marL="297815" indent="-285115">
              <a:lnSpc>
                <a:spcPct val="100000"/>
              </a:lnSpc>
              <a:spcBef>
                <a:spcPts val="480"/>
              </a:spcBef>
              <a:buFont typeface="Arial MT"/>
              <a:buChar char="–"/>
              <a:tabLst>
                <a:tab pos="297815" algn="l"/>
              </a:tabLst>
            </a:pPr>
            <a:r>
              <a:rPr sz="2000" spc="-10" dirty="0">
                <a:latin typeface="Calibri"/>
                <a:cs typeface="Calibri"/>
              </a:rPr>
              <a:t>Advantages:</a:t>
            </a:r>
            <a:endParaRPr sz="2000">
              <a:latin typeface="Calibri"/>
              <a:cs typeface="Calibri"/>
            </a:endParaRPr>
          </a:p>
          <a:p>
            <a:pPr marL="1154430" lvl="1" indent="-227329">
              <a:lnSpc>
                <a:spcPct val="100000"/>
              </a:lnSpc>
              <a:spcBef>
                <a:spcPts val="480"/>
              </a:spcBef>
              <a:buFont typeface="Arial MT"/>
              <a:buChar char="–"/>
              <a:tabLst>
                <a:tab pos="1154430" algn="l"/>
              </a:tabLst>
            </a:pPr>
            <a:r>
              <a:rPr sz="2000" dirty="0">
                <a:latin typeface="Calibri"/>
                <a:cs typeface="Calibri"/>
              </a:rPr>
              <a:t>Eliminating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traffic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problems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due</a:t>
            </a:r>
            <a:r>
              <a:rPr sz="2000" spc="-6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to</a:t>
            </a:r>
            <a:r>
              <a:rPr sz="2000" spc="-7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dedicated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links.</a:t>
            </a:r>
            <a:endParaRPr sz="2000">
              <a:latin typeface="Calibri"/>
              <a:cs typeface="Calibri"/>
            </a:endParaRPr>
          </a:p>
          <a:p>
            <a:pPr marL="1154430" lvl="1" indent="-227329">
              <a:lnSpc>
                <a:spcPct val="100000"/>
              </a:lnSpc>
              <a:spcBef>
                <a:spcPts val="480"/>
              </a:spcBef>
              <a:buFont typeface="Arial MT"/>
              <a:buChar char="–"/>
              <a:tabLst>
                <a:tab pos="1154430" algn="l"/>
              </a:tabLst>
            </a:pPr>
            <a:r>
              <a:rPr sz="2000" spc="-10" dirty="0">
                <a:latin typeface="Calibri"/>
                <a:cs typeface="Calibri"/>
              </a:rPr>
              <a:t>Robust.</a:t>
            </a:r>
            <a:endParaRPr sz="2000">
              <a:latin typeface="Calibri"/>
              <a:cs typeface="Calibri"/>
            </a:endParaRPr>
          </a:p>
          <a:p>
            <a:pPr marL="1154430" lvl="1" indent="-227329">
              <a:lnSpc>
                <a:spcPct val="100000"/>
              </a:lnSpc>
              <a:spcBef>
                <a:spcPts val="480"/>
              </a:spcBef>
              <a:buFont typeface="Arial MT"/>
              <a:buChar char="–"/>
              <a:tabLst>
                <a:tab pos="1154430" algn="l"/>
              </a:tabLst>
            </a:pPr>
            <a:r>
              <a:rPr sz="2000" dirty="0">
                <a:latin typeface="Calibri"/>
                <a:cs typeface="Calibri"/>
              </a:rPr>
              <a:t>Privacy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or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security.</a:t>
            </a:r>
            <a:endParaRPr sz="2000">
              <a:latin typeface="Calibri"/>
              <a:cs typeface="Calibri"/>
            </a:endParaRPr>
          </a:p>
          <a:p>
            <a:pPr marL="1154430" lvl="1" indent="-227329">
              <a:lnSpc>
                <a:spcPct val="100000"/>
              </a:lnSpc>
              <a:spcBef>
                <a:spcPts val="480"/>
              </a:spcBef>
              <a:buFont typeface="Arial MT"/>
              <a:buChar char="–"/>
              <a:tabLst>
                <a:tab pos="1154430" algn="l"/>
              </a:tabLst>
            </a:pPr>
            <a:r>
              <a:rPr sz="2000" dirty="0">
                <a:latin typeface="Calibri"/>
                <a:cs typeface="Calibri"/>
              </a:rPr>
              <a:t>Easy</a:t>
            </a:r>
            <a:r>
              <a:rPr sz="2000" spc="-6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for</a:t>
            </a:r>
            <a:r>
              <a:rPr sz="2000" spc="-6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fault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identification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and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isolation.</a:t>
            </a:r>
            <a:endParaRPr sz="2000">
              <a:latin typeface="Calibri"/>
              <a:cs typeface="Calibri"/>
            </a:endParaRPr>
          </a:p>
          <a:p>
            <a:pPr marL="297815" indent="-285115">
              <a:lnSpc>
                <a:spcPct val="100000"/>
              </a:lnSpc>
              <a:spcBef>
                <a:spcPts val="480"/>
              </a:spcBef>
              <a:buFont typeface="Arial MT"/>
              <a:buChar char="–"/>
              <a:tabLst>
                <a:tab pos="297815" algn="l"/>
              </a:tabLst>
            </a:pPr>
            <a:r>
              <a:rPr sz="2000" spc="-10" dirty="0">
                <a:latin typeface="Calibri"/>
                <a:cs typeface="Calibri"/>
              </a:rPr>
              <a:t>Disadvantages:</a:t>
            </a:r>
            <a:endParaRPr sz="2000">
              <a:latin typeface="Calibri"/>
              <a:cs typeface="Calibri"/>
            </a:endParaRPr>
          </a:p>
          <a:p>
            <a:pPr marL="1154430" marR="5080" lvl="1" indent="-227329">
              <a:lnSpc>
                <a:spcPct val="100000"/>
              </a:lnSpc>
              <a:spcBef>
                <a:spcPts val="480"/>
              </a:spcBef>
              <a:buFont typeface="Arial MT"/>
              <a:buChar char="–"/>
              <a:tabLst>
                <a:tab pos="1155700" algn="l"/>
              </a:tabLst>
            </a:pPr>
            <a:r>
              <a:rPr sz="2000" dirty="0">
                <a:latin typeface="Calibri"/>
                <a:cs typeface="Calibri"/>
              </a:rPr>
              <a:t>High</a:t>
            </a:r>
            <a:r>
              <a:rPr sz="2000" spc="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cost</a:t>
            </a:r>
            <a:r>
              <a:rPr sz="2000" spc="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due</a:t>
            </a:r>
            <a:r>
              <a:rPr sz="2000" spc="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to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amount</a:t>
            </a:r>
            <a:r>
              <a:rPr sz="2000" spc="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of</a:t>
            </a:r>
            <a:r>
              <a:rPr sz="2000" spc="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cabling</a:t>
            </a:r>
            <a:r>
              <a:rPr sz="2000" spc="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and</a:t>
            </a:r>
            <a:r>
              <a:rPr sz="2000" spc="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network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I/O</a:t>
            </a:r>
            <a:r>
              <a:rPr sz="2000" spc="2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ports 	required.</a:t>
            </a:r>
            <a:endParaRPr sz="2000">
              <a:latin typeface="Calibri"/>
              <a:cs typeface="Calibri"/>
            </a:endParaRPr>
          </a:p>
          <a:p>
            <a:pPr marL="1154430" lvl="1" indent="-227329">
              <a:lnSpc>
                <a:spcPct val="100000"/>
              </a:lnSpc>
              <a:spcBef>
                <a:spcPts val="480"/>
              </a:spcBef>
              <a:buFont typeface="Arial MT"/>
              <a:buChar char="–"/>
              <a:tabLst>
                <a:tab pos="1154430" algn="l"/>
              </a:tabLst>
            </a:pPr>
            <a:r>
              <a:rPr sz="2000" dirty="0">
                <a:latin typeface="Calibri"/>
                <a:cs typeface="Calibri"/>
              </a:rPr>
              <a:t>Difficult</a:t>
            </a:r>
            <a:r>
              <a:rPr sz="2000" spc="-7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and</a:t>
            </a:r>
            <a:r>
              <a:rPr sz="2000" spc="-8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complex</a:t>
            </a:r>
            <a:r>
              <a:rPr sz="2000" spc="-8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installment.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87273" rIns="0" bIns="0" rtlCol="0">
            <a:spAutoFit/>
          </a:bodyPr>
          <a:lstStyle/>
          <a:p>
            <a:pPr marL="2486660" marR="5080" indent="-2286000">
              <a:lnSpc>
                <a:spcPct val="100000"/>
              </a:lnSpc>
              <a:spcBef>
                <a:spcPts val="100"/>
              </a:spcBef>
            </a:pPr>
            <a:r>
              <a:rPr sz="4000" spc="-45" dirty="0"/>
              <a:t>FULLY</a:t>
            </a:r>
            <a:r>
              <a:rPr sz="4000" spc="-120" dirty="0"/>
              <a:t> </a:t>
            </a:r>
            <a:r>
              <a:rPr sz="4000" spc="-10" dirty="0"/>
              <a:t>CONNECTED</a:t>
            </a:r>
            <a:r>
              <a:rPr sz="4000" spc="-114" dirty="0"/>
              <a:t> </a:t>
            </a:r>
            <a:r>
              <a:rPr sz="4000" dirty="0"/>
              <a:t>MESH</a:t>
            </a:r>
            <a:r>
              <a:rPr sz="4000" spc="-114" dirty="0"/>
              <a:t> </a:t>
            </a:r>
            <a:r>
              <a:rPr sz="4000" spc="-20" dirty="0"/>
              <a:t>TOPOLOGY </a:t>
            </a:r>
            <a:r>
              <a:rPr sz="4000" dirty="0"/>
              <a:t>(FIVE</a:t>
            </a:r>
            <a:r>
              <a:rPr sz="4000" spc="-110" dirty="0"/>
              <a:t> </a:t>
            </a:r>
            <a:r>
              <a:rPr sz="4000" spc="-10" dirty="0"/>
              <a:t>DEVICES)</a:t>
            </a:r>
            <a:endParaRPr sz="40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4000" y="1752536"/>
            <a:ext cx="6094476" cy="4526026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fld id="{81D60167-4931-47E6-BA6A-407CBD079E47}" type="slidenum">
              <a:rPr spc="-25" dirty="0"/>
              <a:t>28</a:t>
            </a:fld>
            <a:endParaRPr spc="-25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05367-5FF1-427D-B981-44FDB22FC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8600"/>
            <a:ext cx="8018779" cy="677108"/>
          </a:xfrm>
        </p:spPr>
        <p:txBody>
          <a:bodyPr/>
          <a:lstStyle/>
          <a:p>
            <a:pPr algn="ctr"/>
            <a:r>
              <a:rPr lang="en-US" b="1" i="0" dirty="0">
                <a:solidFill>
                  <a:srgbClr val="1D1D1F"/>
                </a:solidFill>
                <a:effectLst/>
                <a:latin typeface="system-ui"/>
              </a:rPr>
              <a:t>Question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6545E9-BA2F-4318-835B-BC6F023955A1}"/>
              </a:ext>
            </a:extLst>
          </p:cNvPr>
          <p:cNvSpPr txBox="1"/>
          <p:nvPr/>
        </p:nvSpPr>
        <p:spPr>
          <a:xfrm>
            <a:off x="609601" y="1676401"/>
            <a:ext cx="8077200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800" b="1" i="0" dirty="0">
                <a:solidFill>
                  <a:srgbClr val="1D1D1F"/>
                </a:solidFill>
                <a:effectLst/>
                <a:latin typeface="system-ui"/>
              </a:rPr>
              <a:t>Calculation Sprint (15 sec):</a:t>
            </a:r>
            <a:br>
              <a:rPr lang="en-US" sz="2800" dirty="0"/>
            </a:br>
            <a:r>
              <a:rPr lang="en-US" sz="2800" b="0" i="1" dirty="0">
                <a:solidFill>
                  <a:srgbClr val="1D1D1F"/>
                </a:solidFill>
                <a:effectLst/>
                <a:latin typeface="system-ui"/>
              </a:rPr>
              <a:t>How many links in a fully connected mesh with 8 devices?</a:t>
            </a:r>
            <a:br>
              <a:rPr lang="en-US" sz="2800" dirty="0"/>
            </a:br>
            <a:r>
              <a:rPr lang="en-US" sz="2800" b="0" i="0" dirty="0">
                <a:solidFill>
                  <a:srgbClr val="1D1D1F"/>
                </a:solidFill>
                <a:effectLst/>
                <a:latin typeface="system-ui"/>
              </a:rPr>
              <a:t>A) 8</a:t>
            </a:r>
            <a:br>
              <a:rPr lang="en-US" sz="2800" dirty="0"/>
            </a:br>
            <a:r>
              <a:rPr lang="en-US" sz="2800" b="0" i="0" dirty="0">
                <a:solidFill>
                  <a:srgbClr val="1D1D1F"/>
                </a:solidFill>
                <a:effectLst/>
                <a:latin typeface="system-ui"/>
              </a:rPr>
              <a:t>B) 28</a:t>
            </a:r>
            <a:br>
              <a:rPr lang="en-US" sz="2800" dirty="0"/>
            </a:br>
            <a:r>
              <a:rPr lang="en-US" sz="2800" b="0" i="0" dirty="0">
                <a:solidFill>
                  <a:srgbClr val="1D1D1F"/>
                </a:solidFill>
                <a:effectLst/>
                <a:latin typeface="system-ui"/>
              </a:rPr>
              <a:t>C) 56</a:t>
            </a:r>
            <a:br>
              <a:rPr lang="en-US" sz="2800" dirty="0"/>
            </a:br>
            <a:r>
              <a:rPr lang="en-US" sz="2800" b="0" i="0" dirty="0">
                <a:solidFill>
                  <a:srgbClr val="1D1D1F"/>
                </a:solidFill>
                <a:effectLst/>
                <a:latin typeface="system-ui"/>
              </a:rPr>
              <a:t>D) 64</a:t>
            </a:r>
          </a:p>
        </p:txBody>
      </p:sp>
    </p:spTree>
    <p:extLst>
      <p:ext uri="{BB962C8B-B14F-4D97-AF65-F5344CB8AC3E}">
        <p14:creationId xmlns:p14="http://schemas.microsoft.com/office/powerpoint/2010/main" val="1173183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fld id="{81D60167-4931-47E6-BA6A-407CBD079E47}" type="slidenum">
              <a:rPr spc="-25" dirty="0"/>
              <a:t>3</a:t>
            </a:fld>
            <a:endParaRPr spc="-25" dirty="0"/>
          </a:p>
        </p:txBody>
      </p:sp>
      <p:sp>
        <p:nvSpPr>
          <p:cNvPr id="3" name="object 3"/>
          <p:cNvSpPr txBox="1"/>
          <p:nvPr/>
        </p:nvSpPr>
        <p:spPr>
          <a:xfrm>
            <a:off x="535940" y="1509724"/>
            <a:ext cx="8072120" cy="603370"/>
          </a:xfrm>
          <a:prstGeom prst="rect">
            <a:avLst/>
          </a:prstGeom>
        </p:spPr>
        <p:txBody>
          <a:bodyPr vert="horz" wrap="square" lIns="0" tIns="109855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865"/>
              </a:spcBef>
              <a:tabLst>
                <a:tab pos="354330" algn="l"/>
              </a:tabLst>
            </a:pPr>
            <a:r>
              <a:rPr sz="3200" dirty="0">
                <a:latin typeface="Calibri"/>
                <a:cs typeface="Calibri"/>
              </a:rPr>
              <a:t>What</a:t>
            </a:r>
            <a:r>
              <a:rPr sz="3200" spc="-5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is</a:t>
            </a:r>
            <a:r>
              <a:rPr sz="3200" spc="-7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Communication?</a:t>
            </a:r>
            <a:endParaRPr sz="32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05367-5FF1-427D-B981-44FDB22FC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8600"/>
            <a:ext cx="8018779" cy="677108"/>
          </a:xfrm>
        </p:spPr>
        <p:txBody>
          <a:bodyPr/>
          <a:lstStyle/>
          <a:p>
            <a:pPr algn="ctr"/>
            <a:r>
              <a:rPr lang="en-US" b="1" i="0" dirty="0">
                <a:solidFill>
                  <a:srgbClr val="1D1D1F"/>
                </a:solidFill>
                <a:effectLst/>
                <a:latin typeface="system-ui"/>
              </a:rPr>
              <a:t>Question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6545E9-BA2F-4318-835B-BC6F023955A1}"/>
              </a:ext>
            </a:extLst>
          </p:cNvPr>
          <p:cNvSpPr txBox="1"/>
          <p:nvPr/>
        </p:nvSpPr>
        <p:spPr>
          <a:xfrm>
            <a:off x="609601" y="1676401"/>
            <a:ext cx="8077200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800" b="1" i="0" dirty="0">
                <a:solidFill>
                  <a:srgbClr val="1D1D1F"/>
                </a:solidFill>
                <a:effectLst/>
                <a:latin typeface="system-ui"/>
              </a:rPr>
              <a:t>Calculation Sprint (15 sec):</a:t>
            </a:r>
            <a:br>
              <a:rPr lang="en-US" sz="2800" dirty="0"/>
            </a:br>
            <a:r>
              <a:rPr lang="en-US" sz="2800" b="0" i="1" dirty="0">
                <a:solidFill>
                  <a:srgbClr val="1D1D1F"/>
                </a:solidFill>
                <a:effectLst/>
                <a:latin typeface="system-ui"/>
              </a:rPr>
              <a:t>How many links in a fully connected mesh with 8 devices?</a:t>
            </a:r>
            <a:br>
              <a:rPr lang="en-US" sz="2800" dirty="0"/>
            </a:br>
            <a:r>
              <a:rPr lang="en-US" sz="2800" b="0" i="0" dirty="0">
                <a:solidFill>
                  <a:srgbClr val="1D1D1F"/>
                </a:solidFill>
                <a:effectLst/>
                <a:latin typeface="system-ui"/>
              </a:rPr>
              <a:t>A) 8</a:t>
            </a:r>
            <a:br>
              <a:rPr lang="en-US" sz="2800" dirty="0"/>
            </a:br>
            <a:r>
              <a:rPr lang="en-US" sz="2800" b="0" i="0" dirty="0">
                <a:solidFill>
                  <a:srgbClr val="1D1D1F"/>
                </a:solidFill>
                <a:effectLst/>
                <a:latin typeface="system-ui"/>
              </a:rPr>
              <a:t>B) 28 ✅ </a:t>
            </a:r>
            <a:r>
              <a:rPr lang="en-US" sz="2800" b="0" i="1" dirty="0">
                <a:solidFill>
                  <a:srgbClr val="1D1D1F"/>
                </a:solidFill>
                <a:effectLst/>
                <a:latin typeface="system-ui"/>
              </a:rPr>
              <a:t>(8×7/2)</a:t>
            </a:r>
            <a:br>
              <a:rPr lang="en-US" sz="2800" dirty="0"/>
            </a:br>
            <a:r>
              <a:rPr lang="en-US" sz="2800" b="0" i="0" dirty="0">
                <a:solidFill>
                  <a:srgbClr val="1D1D1F"/>
                </a:solidFill>
                <a:effectLst/>
                <a:latin typeface="system-ui"/>
              </a:rPr>
              <a:t>C) 56</a:t>
            </a:r>
            <a:br>
              <a:rPr lang="en-US" sz="2800" dirty="0"/>
            </a:br>
            <a:r>
              <a:rPr lang="en-US" sz="2800" b="0" i="0" dirty="0">
                <a:solidFill>
                  <a:srgbClr val="1D1D1F"/>
                </a:solidFill>
                <a:effectLst/>
                <a:latin typeface="system-ui"/>
              </a:rPr>
              <a:t>D) 64</a:t>
            </a:r>
          </a:p>
        </p:txBody>
      </p:sp>
    </p:spTree>
    <p:extLst>
      <p:ext uri="{BB962C8B-B14F-4D97-AF65-F5344CB8AC3E}">
        <p14:creationId xmlns:p14="http://schemas.microsoft.com/office/powerpoint/2010/main" val="27719711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fld id="{81D60167-4931-47E6-BA6A-407CBD079E47}" type="slidenum">
              <a:rPr spc="-25" dirty="0"/>
              <a:t>31</a:t>
            </a:fld>
            <a:endParaRPr spc="-25"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58545" rIns="0" bIns="0" rtlCol="0">
            <a:spAutoFit/>
          </a:bodyPr>
          <a:lstStyle/>
          <a:p>
            <a:pPr marL="2144395">
              <a:lnSpc>
                <a:spcPct val="100000"/>
              </a:lnSpc>
              <a:spcBef>
                <a:spcPts val="100"/>
              </a:spcBef>
            </a:pPr>
            <a:r>
              <a:rPr spc="-70" dirty="0"/>
              <a:t>STAR</a:t>
            </a:r>
            <a:r>
              <a:rPr spc="-170" dirty="0"/>
              <a:t> </a:t>
            </a:r>
            <a:r>
              <a:rPr spc="-30" dirty="0"/>
              <a:t>TOPOLOGY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617471"/>
            <a:ext cx="8071484" cy="417067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355600" algn="l"/>
              </a:tabLst>
            </a:pPr>
            <a:r>
              <a:rPr sz="2000" dirty="0">
                <a:latin typeface="Calibri"/>
                <a:cs typeface="Calibri"/>
              </a:rPr>
              <a:t>Each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device has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00FF"/>
                </a:solidFill>
                <a:latin typeface="Calibri"/>
                <a:cs typeface="Calibri"/>
              </a:rPr>
              <a:t>dedicated</a:t>
            </a:r>
            <a:r>
              <a:rPr sz="2000" spc="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point-to-</a:t>
            </a:r>
            <a:r>
              <a:rPr sz="2000" dirty="0">
                <a:latin typeface="Calibri"/>
                <a:cs typeface="Calibri"/>
              </a:rPr>
              <a:t>point link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only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to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00FF"/>
                </a:solidFill>
                <a:latin typeface="Calibri"/>
                <a:cs typeface="Calibri"/>
              </a:rPr>
              <a:t>central</a:t>
            </a:r>
            <a:r>
              <a:rPr sz="2000" spc="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0000FF"/>
                </a:solidFill>
                <a:latin typeface="Calibri"/>
                <a:cs typeface="Calibri"/>
              </a:rPr>
              <a:t>controller</a:t>
            </a:r>
            <a:r>
              <a:rPr sz="2000" spc="-10" dirty="0">
                <a:latin typeface="Calibri"/>
                <a:cs typeface="Calibri"/>
              </a:rPr>
              <a:t>, </a:t>
            </a:r>
            <a:r>
              <a:rPr sz="2000" dirty="0">
                <a:latin typeface="Calibri"/>
                <a:cs typeface="Calibri"/>
              </a:rPr>
              <a:t>usually</a:t>
            </a:r>
            <a:r>
              <a:rPr sz="2000" spc="-7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called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0000FF"/>
                </a:solidFill>
                <a:latin typeface="Calibri"/>
                <a:cs typeface="Calibri"/>
              </a:rPr>
              <a:t>hub.</a:t>
            </a:r>
            <a:endParaRPr sz="2000">
              <a:latin typeface="Calibri"/>
              <a:cs typeface="Calibri"/>
            </a:endParaRPr>
          </a:p>
          <a:p>
            <a:pPr marL="355600" marR="5080" indent="-342900">
              <a:lnSpc>
                <a:spcPct val="100000"/>
              </a:lnSpc>
              <a:spcBef>
                <a:spcPts val="480"/>
              </a:spcBef>
              <a:buFont typeface="Arial MT"/>
              <a:buChar char="•"/>
              <a:tabLst>
                <a:tab pos="355600" algn="l"/>
              </a:tabLst>
            </a:pPr>
            <a:r>
              <a:rPr sz="2000" dirty="0">
                <a:latin typeface="Calibri"/>
                <a:cs typeface="Calibri"/>
              </a:rPr>
              <a:t>Does</a:t>
            </a:r>
            <a:r>
              <a:rPr sz="2000" spc="254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not</a:t>
            </a:r>
            <a:r>
              <a:rPr sz="2000" spc="26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allow</a:t>
            </a:r>
            <a:r>
              <a:rPr sz="2000" spc="26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direct</a:t>
            </a:r>
            <a:r>
              <a:rPr sz="2000" spc="26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traffic</a:t>
            </a:r>
            <a:r>
              <a:rPr sz="2000" spc="27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between</a:t>
            </a:r>
            <a:r>
              <a:rPr sz="2000" spc="27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devices,</a:t>
            </a:r>
            <a:r>
              <a:rPr sz="2000" spc="26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27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controller</a:t>
            </a:r>
            <a:r>
              <a:rPr sz="2000" spc="27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acts</a:t>
            </a:r>
            <a:r>
              <a:rPr sz="2000" spc="27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as</a:t>
            </a:r>
            <a:r>
              <a:rPr sz="2000" spc="260" dirty="0">
                <a:latin typeface="Calibri"/>
                <a:cs typeface="Calibri"/>
              </a:rPr>
              <a:t> </a:t>
            </a:r>
            <a:r>
              <a:rPr sz="2000" spc="-25" dirty="0">
                <a:latin typeface="Calibri"/>
                <a:cs typeface="Calibri"/>
              </a:rPr>
              <a:t>an </a:t>
            </a:r>
            <a:r>
              <a:rPr sz="2000" spc="-10" dirty="0">
                <a:latin typeface="Calibri"/>
                <a:cs typeface="Calibri"/>
              </a:rPr>
              <a:t>exchange.</a:t>
            </a:r>
            <a:endParaRPr sz="20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spcBef>
                <a:spcPts val="480"/>
              </a:spcBef>
              <a:buFont typeface="Arial MT"/>
              <a:buChar char="•"/>
              <a:tabLst>
                <a:tab pos="354965" algn="l"/>
              </a:tabLst>
            </a:pPr>
            <a:r>
              <a:rPr sz="2000" spc="-10" dirty="0">
                <a:latin typeface="Calibri"/>
                <a:cs typeface="Calibri"/>
              </a:rPr>
              <a:t>Advantages:</a:t>
            </a:r>
            <a:endParaRPr sz="2000">
              <a:latin typeface="Calibri"/>
              <a:cs typeface="Calibri"/>
            </a:endParaRPr>
          </a:p>
          <a:p>
            <a:pPr marL="1155065" lvl="1" indent="-227965">
              <a:lnSpc>
                <a:spcPct val="100000"/>
              </a:lnSpc>
              <a:spcBef>
                <a:spcPts val="480"/>
              </a:spcBef>
              <a:buFont typeface="Arial MT"/>
              <a:buChar char="•"/>
              <a:tabLst>
                <a:tab pos="1155065" algn="l"/>
              </a:tabLst>
            </a:pPr>
            <a:r>
              <a:rPr sz="2000" dirty="0">
                <a:latin typeface="Calibri"/>
                <a:cs typeface="Calibri"/>
              </a:rPr>
              <a:t>Less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expensive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then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mesh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topology.</a:t>
            </a:r>
            <a:endParaRPr sz="2000">
              <a:latin typeface="Calibri"/>
              <a:cs typeface="Calibri"/>
            </a:endParaRPr>
          </a:p>
          <a:p>
            <a:pPr marL="1155065" lvl="1" indent="-227965">
              <a:lnSpc>
                <a:spcPct val="100000"/>
              </a:lnSpc>
              <a:spcBef>
                <a:spcPts val="480"/>
              </a:spcBef>
              <a:buFont typeface="Arial MT"/>
              <a:buChar char="•"/>
              <a:tabLst>
                <a:tab pos="1155065" algn="l"/>
              </a:tabLst>
            </a:pPr>
            <a:r>
              <a:rPr sz="2000" dirty="0">
                <a:latin typeface="Calibri"/>
                <a:cs typeface="Calibri"/>
              </a:rPr>
              <a:t>Easy</a:t>
            </a:r>
            <a:r>
              <a:rPr sz="2000" spc="-7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to</a:t>
            </a:r>
            <a:r>
              <a:rPr sz="2000" spc="-7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install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and</a:t>
            </a:r>
            <a:r>
              <a:rPr sz="2000" spc="-7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reconfigure.</a:t>
            </a:r>
            <a:endParaRPr sz="2000">
              <a:latin typeface="Calibri"/>
              <a:cs typeface="Calibri"/>
            </a:endParaRPr>
          </a:p>
          <a:p>
            <a:pPr marL="1155065" lvl="1" indent="-227965">
              <a:lnSpc>
                <a:spcPct val="100000"/>
              </a:lnSpc>
              <a:spcBef>
                <a:spcPts val="484"/>
              </a:spcBef>
              <a:buFont typeface="Arial MT"/>
              <a:buChar char="•"/>
              <a:tabLst>
                <a:tab pos="1155065" algn="l"/>
              </a:tabLst>
            </a:pPr>
            <a:r>
              <a:rPr sz="2000" spc="-10" dirty="0">
                <a:latin typeface="Calibri"/>
                <a:cs typeface="Calibri"/>
              </a:rPr>
              <a:t>Robust</a:t>
            </a:r>
            <a:endParaRPr sz="2000">
              <a:latin typeface="Calibri"/>
              <a:cs typeface="Calibri"/>
            </a:endParaRPr>
          </a:p>
          <a:p>
            <a:pPr marL="1155065" lvl="1" indent="-227965">
              <a:lnSpc>
                <a:spcPct val="100000"/>
              </a:lnSpc>
              <a:spcBef>
                <a:spcPts val="480"/>
              </a:spcBef>
              <a:buFont typeface="Arial MT"/>
              <a:buChar char="•"/>
              <a:tabLst>
                <a:tab pos="1155065" algn="l"/>
              </a:tabLst>
            </a:pPr>
            <a:r>
              <a:rPr sz="2000" dirty="0">
                <a:latin typeface="Calibri"/>
                <a:cs typeface="Calibri"/>
              </a:rPr>
              <a:t>Easy</a:t>
            </a:r>
            <a:r>
              <a:rPr sz="2000" spc="-7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fault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identification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and</a:t>
            </a:r>
            <a:r>
              <a:rPr sz="2000" spc="-7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fault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isolation.</a:t>
            </a:r>
            <a:endParaRPr sz="20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spcBef>
                <a:spcPts val="480"/>
              </a:spcBef>
              <a:buFont typeface="Arial MT"/>
              <a:buChar char="•"/>
              <a:tabLst>
                <a:tab pos="354965" algn="l"/>
              </a:tabLst>
            </a:pPr>
            <a:r>
              <a:rPr sz="2000" spc="-10" dirty="0">
                <a:latin typeface="Calibri"/>
                <a:cs typeface="Calibri"/>
              </a:rPr>
              <a:t>Disadvantages:</a:t>
            </a:r>
            <a:endParaRPr sz="2000">
              <a:latin typeface="Calibri"/>
              <a:cs typeface="Calibri"/>
            </a:endParaRPr>
          </a:p>
          <a:p>
            <a:pPr marL="1155065" marR="5715" lvl="1" indent="-228600">
              <a:lnSpc>
                <a:spcPct val="100000"/>
              </a:lnSpc>
              <a:spcBef>
                <a:spcPts val="480"/>
              </a:spcBef>
              <a:buFont typeface="Arial MT"/>
              <a:buChar char="•"/>
              <a:tabLst>
                <a:tab pos="1155065" algn="l"/>
              </a:tabLst>
            </a:pPr>
            <a:r>
              <a:rPr sz="2000" dirty="0">
                <a:latin typeface="Calibri"/>
                <a:cs typeface="Calibri"/>
              </a:rPr>
              <a:t>Could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be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costly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due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to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Hub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but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still highly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recommended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due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to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25" dirty="0">
                <a:latin typeface="Calibri"/>
                <a:cs typeface="Calibri"/>
              </a:rPr>
              <a:t>its </a:t>
            </a:r>
            <a:r>
              <a:rPr sz="2000" spc="-10" dirty="0">
                <a:latin typeface="Calibri"/>
                <a:cs typeface="Calibri"/>
              </a:rPr>
              <a:t>advantages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over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other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topologies.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58545" rIns="0" bIns="0" rtlCol="0">
            <a:spAutoFit/>
          </a:bodyPr>
          <a:lstStyle/>
          <a:p>
            <a:pPr marL="415925">
              <a:lnSpc>
                <a:spcPct val="100000"/>
              </a:lnSpc>
              <a:spcBef>
                <a:spcPts val="100"/>
              </a:spcBef>
            </a:pPr>
            <a:r>
              <a:rPr dirty="0"/>
              <a:t>Star</a:t>
            </a:r>
            <a:r>
              <a:rPr spc="-150" dirty="0"/>
              <a:t> </a:t>
            </a:r>
            <a:r>
              <a:rPr spc="-40" dirty="0"/>
              <a:t>Topology</a:t>
            </a:r>
            <a:r>
              <a:rPr spc="-125" dirty="0"/>
              <a:t> </a:t>
            </a:r>
            <a:r>
              <a:rPr dirty="0"/>
              <a:t>with</a:t>
            </a:r>
            <a:r>
              <a:rPr spc="-135" dirty="0"/>
              <a:t> </a:t>
            </a:r>
            <a:r>
              <a:rPr dirty="0"/>
              <a:t>four</a:t>
            </a:r>
            <a:r>
              <a:rPr spc="-150" dirty="0"/>
              <a:t> </a:t>
            </a:r>
            <a:r>
              <a:rPr spc="-10" dirty="0"/>
              <a:t>stations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8200" y="1942199"/>
            <a:ext cx="7380224" cy="3896625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fld id="{81D60167-4931-47E6-BA6A-407CBD079E47}" type="slidenum">
              <a:rPr spc="-25" dirty="0"/>
              <a:t>32</a:t>
            </a:fld>
            <a:endParaRPr spc="-25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05367-5FF1-427D-B981-44FDB22FC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8600"/>
            <a:ext cx="8018779" cy="677108"/>
          </a:xfrm>
        </p:spPr>
        <p:txBody>
          <a:bodyPr/>
          <a:lstStyle/>
          <a:p>
            <a:pPr algn="ctr"/>
            <a:r>
              <a:rPr lang="en-US" b="1" i="0" dirty="0">
                <a:solidFill>
                  <a:srgbClr val="1D1D1F"/>
                </a:solidFill>
                <a:effectLst/>
                <a:latin typeface="system-ui"/>
              </a:rPr>
              <a:t>Question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6545E9-BA2F-4318-835B-BC6F023955A1}"/>
              </a:ext>
            </a:extLst>
          </p:cNvPr>
          <p:cNvSpPr txBox="1"/>
          <p:nvPr/>
        </p:nvSpPr>
        <p:spPr>
          <a:xfrm>
            <a:off x="609601" y="1676401"/>
            <a:ext cx="8077200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800" b="1" i="0" dirty="0">
                <a:solidFill>
                  <a:srgbClr val="1D1D1F"/>
                </a:solidFill>
                <a:effectLst/>
                <a:latin typeface="system-ui"/>
              </a:rPr>
              <a:t>Fault Analysis:</a:t>
            </a:r>
            <a:br>
              <a:rPr lang="en-US" sz="2800" dirty="0"/>
            </a:br>
            <a:r>
              <a:rPr lang="en-US" sz="2800" b="0" i="1" dirty="0">
                <a:solidFill>
                  <a:srgbClr val="1D1D1F"/>
                </a:solidFill>
                <a:effectLst/>
                <a:latin typeface="system-ui"/>
              </a:rPr>
              <a:t>In a 20-device star network, one computer fails. What happens?</a:t>
            </a:r>
            <a:br>
              <a:rPr lang="en-US" sz="2800" dirty="0"/>
            </a:br>
            <a:r>
              <a:rPr lang="en-US" sz="2800" b="0" i="0" dirty="0">
                <a:solidFill>
                  <a:srgbClr val="1D1D1F"/>
                </a:solidFill>
                <a:effectLst/>
                <a:latin typeface="system-ui"/>
              </a:rPr>
              <a:t>A) Whole network fails</a:t>
            </a:r>
            <a:br>
              <a:rPr lang="en-US" sz="2800" dirty="0"/>
            </a:br>
            <a:r>
              <a:rPr lang="en-US" sz="2800" b="0" i="0" dirty="0">
                <a:solidFill>
                  <a:srgbClr val="1D1D1F"/>
                </a:solidFill>
                <a:effectLst/>
                <a:latin typeface="system-ui"/>
              </a:rPr>
              <a:t>B) Only that device is isolated</a:t>
            </a:r>
            <a:br>
              <a:rPr lang="en-US" sz="2800" dirty="0"/>
            </a:br>
            <a:r>
              <a:rPr lang="en-US" sz="2800" b="0" i="0" dirty="0">
                <a:solidFill>
                  <a:srgbClr val="1D1D1F"/>
                </a:solidFill>
                <a:effectLst/>
                <a:latin typeface="system-ui"/>
              </a:rPr>
              <a:t>C) Half the network fails</a:t>
            </a:r>
            <a:br>
              <a:rPr lang="en-US" sz="2800" dirty="0"/>
            </a:br>
            <a:r>
              <a:rPr lang="en-US" sz="2800" b="0" i="0" dirty="0">
                <a:solidFill>
                  <a:srgbClr val="1D1D1F"/>
                </a:solidFill>
                <a:effectLst/>
                <a:latin typeface="system-ui"/>
              </a:rPr>
              <a:t>D) Hub overheats</a:t>
            </a:r>
            <a:br>
              <a:rPr lang="en-US" sz="2800" dirty="0"/>
            </a:br>
            <a:endParaRPr lang="en-US" sz="2800" b="0" i="0" dirty="0">
              <a:solidFill>
                <a:srgbClr val="1D1D1F"/>
              </a:solidFill>
              <a:effectLst/>
              <a:latin typeface="system-ui"/>
            </a:endParaRPr>
          </a:p>
        </p:txBody>
      </p:sp>
    </p:spTree>
    <p:extLst>
      <p:ext uri="{BB962C8B-B14F-4D97-AF65-F5344CB8AC3E}">
        <p14:creationId xmlns:p14="http://schemas.microsoft.com/office/powerpoint/2010/main" val="27678563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05367-5FF1-427D-B981-44FDB22FC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8600"/>
            <a:ext cx="8018779" cy="677108"/>
          </a:xfrm>
        </p:spPr>
        <p:txBody>
          <a:bodyPr/>
          <a:lstStyle/>
          <a:p>
            <a:pPr algn="ctr"/>
            <a:r>
              <a:rPr lang="en-US" b="1" i="0" dirty="0">
                <a:solidFill>
                  <a:srgbClr val="1D1D1F"/>
                </a:solidFill>
                <a:effectLst/>
                <a:latin typeface="system-ui"/>
              </a:rPr>
              <a:t>Question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6545E9-BA2F-4318-835B-BC6F023955A1}"/>
              </a:ext>
            </a:extLst>
          </p:cNvPr>
          <p:cNvSpPr txBox="1"/>
          <p:nvPr/>
        </p:nvSpPr>
        <p:spPr>
          <a:xfrm>
            <a:off x="609601" y="1676401"/>
            <a:ext cx="8077200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800" b="1" i="0" dirty="0">
                <a:solidFill>
                  <a:srgbClr val="1D1D1F"/>
                </a:solidFill>
                <a:effectLst/>
                <a:latin typeface="system-ui"/>
              </a:rPr>
              <a:t>Fault Analysis:</a:t>
            </a:r>
            <a:br>
              <a:rPr lang="en-US" sz="2800" dirty="0"/>
            </a:br>
            <a:r>
              <a:rPr lang="en-US" sz="2800" b="0" i="1" dirty="0">
                <a:solidFill>
                  <a:srgbClr val="1D1D1F"/>
                </a:solidFill>
                <a:effectLst/>
                <a:latin typeface="system-ui"/>
              </a:rPr>
              <a:t>In a 20-device star network, one computer fails. What happens?</a:t>
            </a:r>
            <a:br>
              <a:rPr lang="en-US" sz="2800" dirty="0"/>
            </a:br>
            <a:r>
              <a:rPr lang="en-US" sz="2800" b="0" i="0" dirty="0">
                <a:solidFill>
                  <a:srgbClr val="1D1D1F"/>
                </a:solidFill>
                <a:effectLst/>
                <a:latin typeface="system-ui"/>
              </a:rPr>
              <a:t>A) Whole network fails</a:t>
            </a:r>
            <a:br>
              <a:rPr lang="en-US" sz="2800" dirty="0"/>
            </a:br>
            <a:r>
              <a:rPr lang="en-US" sz="2800" b="0" i="0" dirty="0">
                <a:solidFill>
                  <a:srgbClr val="1D1D1F"/>
                </a:solidFill>
                <a:effectLst/>
                <a:latin typeface="system-ui"/>
              </a:rPr>
              <a:t>B) Only that device is isolated ✅</a:t>
            </a:r>
            <a:br>
              <a:rPr lang="en-US" sz="2800" dirty="0"/>
            </a:br>
            <a:r>
              <a:rPr lang="en-US" sz="2800" b="0" i="0" dirty="0">
                <a:solidFill>
                  <a:srgbClr val="1D1D1F"/>
                </a:solidFill>
                <a:effectLst/>
                <a:latin typeface="system-ui"/>
              </a:rPr>
              <a:t>C) Half the network fails</a:t>
            </a:r>
            <a:br>
              <a:rPr lang="en-US" sz="2800" dirty="0"/>
            </a:br>
            <a:r>
              <a:rPr lang="en-US" sz="2800" b="0" i="0" dirty="0">
                <a:solidFill>
                  <a:srgbClr val="1D1D1F"/>
                </a:solidFill>
                <a:effectLst/>
                <a:latin typeface="system-ui"/>
              </a:rPr>
              <a:t>D) Hub overheats</a:t>
            </a:r>
            <a:br>
              <a:rPr lang="en-US" sz="2800" dirty="0"/>
            </a:br>
            <a:r>
              <a:rPr lang="en-US" sz="2800" b="0" i="0" dirty="0">
                <a:solidFill>
                  <a:srgbClr val="1D1D1F"/>
                </a:solidFill>
                <a:effectLst/>
                <a:latin typeface="system-ui"/>
              </a:rPr>
              <a:t>→ </a:t>
            </a:r>
            <a:r>
              <a:rPr lang="en-US" sz="2800" b="0" i="1" dirty="0">
                <a:solidFill>
                  <a:srgbClr val="1D1D1F"/>
                </a:solidFill>
                <a:effectLst/>
                <a:latin typeface="system-ui"/>
              </a:rPr>
              <a:t>Reinforces robustness advantage</a:t>
            </a:r>
            <a:endParaRPr lang="en-US" sz="2800" b="0" i="0" dirty="0">
              <a:solidFill>
                <a:srgbClr val="1D1D1F"/>
              </a:solidFill>
              <a:effectLst/>
              <a:latin typeface="system-ui"/>
            </a:endParaRPr>
          </a:p>
        </p:txBody>
      </p:sp>
    </p:spTree>
    <p:extLst>
      <p:ext uri="{BB962C8B-B14F-4D97-AF65-F5344CB8AC3E}">
        <p14:creationId xmlns:p14="http://schemas.microsoft.com/office/powerpoint/2010/main" val="39574960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fld id="{81D60167-4931-47E6-BA6A-407CBD079E47}" type="slidenum">
              <a:rPr spc="-25" dirty="0"/>
              <a:t>35</a:t>
            </a:fld>
            <a:endParaRPr spc="-25"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89935" y="73406"/>
            <a:ext cx="3562350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BUS</a:t>
            </a:r>
            <a:r>
              <a:rPr spc="-90" dirty="0"/>
              <a:t> </a:t>
            </a:r>
            <a:r>
              <a:rPr spc="-30" dirty="0"/>
              <a:t>TOPOLOGY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043432"/>
            <a:ext cx="8072120" cy="4937125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353060" marR="5080" indent="-340360" algn="just">
              <a:lnSpc>
                <a:spcPct val="90000"/>
              </a:lnSpc>
              <a:spcBef>
                <a:spcPts val="385"/>
              </a:spcBef>
              <a:buFont typeface="Arial MT"/>
              <a:buChar char="•"/>
              <a:tabLst>
                <a:tab pos="355600" algn="l"/>
              </a:tabLst>
            </a:pPr>
            <a:r>
              <a:rPr sz="2400" dirty="0">
                <a:latin typeface="Calibri"/>
                <a:cs typeface="Calibri"/>
              </a:rPr>
              <a:t>One</a:t>
            </a:r>
            <a:r>
              <a:rPr sz="2400" spc="5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long</a:t>
            </a:r>
            <a:r>
              <a:rPr sz="2400" spc="5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cable</a:t>
            </a:r>
            <a:r>
              <a:rPr sz="2400" spc="5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acts</a:t>
            </a:r>
            <a:r>
              <a:rPr sz="2400" spc="5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as</a:t>
            </a:r>
            <a:r>
              <a:rPr sz="2400" spc="5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560" dirty="0"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backbone</a:t>
            </a:r>
            <a:r>
              <a:rPr sz="2400" spc="56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(Bus)</a:t>
            </a:r>
            <a:r>
              <a:rPr sz="2400" spc="55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to</a:t>
            </a:r>
            <a:r>
              <a:rPr sz="2400" spc="5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link</a:t>
            </a:r>
            <a:r>
              <a:rPr sz="2400" spc="5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all</a:t>
            </a:r>
            <a:r>
              <a:rPr sz="2400" spc="56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other 	</a:t>
            </a:r>
            <a:r>
              <a:rPr sz="2400" dirty="0">
                <a:latin typeface="Calibri"/>
                <a:cs typeface="Calibri"/>
              </a:rPr>
              <a:t>devices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(nodes)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 network.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Nodes are connected to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bus 	</a:t>
            </a:r>
            <a:r>
              <a:rPr sz="2400" dirty="0">
                <a:latin typeface="Calibri"/>
                <a:cs typeface="Calibri"/>
              </a:rPr>
              <a:t>cable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by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drop</a:t>
            </a:r>
            <a:r>
              <a:rPr sz="2400" spc="-6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lines</a:t>
            </a:r>
            <a:r>
              <a:rPr sz="2400" spc="-5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0000FF"/>
                </a:solidFill>
                <a:latin typeface="Calibri"/>
                <a:cs typeface="Calibri"/>
              </a:rPr>
              <a:t>taps.</a:t>
            </a:r>
            <a:endParaRPr sz="2400">
              <a:latin typeface="Calibri"/>
              <a:cs typeface="Calibri"/>
            </a:endParaRPr>
          </a:p>
          <a:p>
            <a:pPr marL="353060" indent="-340360" algn="just">
              <a:lnSpc>
                <a:spcPct val="100000"/>
              </a:lnSpc>
              <a:spcBef>
                <a:spcPts val="290"/>
              </a:spcBef>
              <a:buFont typeface="Arial MT"/>
              <a:buChar char="•"/>
              <a:tabLst>
                <a:tab pos="353060" algn="l"/>
              </a:tabLst>
            </a:pPr>
            <a:r>
              <a:rPr sz="2400" dirty="0">
                <a:latin typeface="Calibri"/>
                <a:cs typeface="Calibri"/>
              </a:rPr>
              <a:t>Mesh,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Star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are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point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to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point.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Bus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multipoint.</a:t>
            </a:r>
            <a:endParaRPr sz="2400">
              <a:latin typeface="Calibri"/>
              <a:cs typeface="Calibri"/>
            </a:endParaRPr>
          </a:p>
          <a:p>
            <a:pPr marL="353060" marR="5715" indent="-340360" algn="just">
              <a:lnSpc>
                <a:spcPts val="2590"/>
              </a:lnSpc>
              <a:spcBef>
                <a:spcPts val="615"/>
              </a:spcBef>
              <a:buFont typeface="Arial MT"/>
              <a:buChar char="•"/>
              <a:tabLst>
                <a:tab pos="355600" algn="l"/>
              </a:tabLst>
            </a:pPr>
            <a:r>
              <a:rPr sz="2400" dirty="0">
                <a:latin typeface="Calibri"/>
                <a:cs typeface="Calibri"/>
              </a:rPr>
              <a:t>Propagating signal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through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 bus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starts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fading</a:t>
            </a:r>
            <a:r>
              <a:rPr sz="2400" spc="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due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to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loss</a:t>
            </a:r>
            <a:r>
              <a:rPr sz="2400" spc="1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of 	</a:t>
            </a:r>
            <a:r>
              <a:rPr sz="2400" dirty="0">
                <a:latin typeface="Calibri"/>
                <a:cs typeface="Calibri"/>
              </a:rPr>
              <a:t>energy</a:t>
            </a:r>
            <a:r>
              <a:rPr sz="2400" spc="2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as</a:t>
            </a:r>
            <a:r>
              <a:rPr sz="2400" spc="2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heat.</a:t>
            </a:r>
            <a:r>
              <a:rPr sz="2400" spc="2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Thus</a:t>
            </a:r>
            <a:r>
              <a:rPr sz="2400" spc="2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there</a:t>
            </a:r>
            <a:r>
              <a:rPr sz="2400" spc="28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</a:t>
            </a:r>
            <a:r>
              <a:rPr sz="2400" spc="2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28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limit</a:t>
            </a:r>
            <a:r>
              <a:rPr sz="2400" spc="2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on</a:t>
            </a:r>
            <a:r>
              <a:rPr sz="2400" spc="2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2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number</a:t>
            </a:r>
            <a:r>
              <a:rPr sz="2400" spc="2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</a:t>
            </a:r>
            <a:r>
              <a:rPr sz="2400" spc="27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taps 	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distance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between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those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taps.</a:t>
            </a:r>
            <a:endParaRPr sz="2400">
              <a:latin typeface="Calibri"/>
              <a:cs typeface="Calibri"/>
            </a:endParaRPr>
          </a:p>
          <a:p>
            <a:pPr marL="353060" indent="-340360" algn="just">
              <a:lnSpc>
                <a:spcPct val="100000"/>
              </a:lnSpc>
              <a:spcBef>
                <a:spcPts val="254"/>
              </a:spcBef>
              <a:buFont typeface="Arial MT"/>
              <a:buChar char="•"/>
              <a:tabLst>
                <a:tab pos="353060" algn="l"/>
              </a:tabLst>
            </a:pPr>
            <a:r>
              <a:rPr sz="2400" spc="-10" dirty="0">
                <a:latin typeface="Calibri"/>
                <a:cs typeface="Calibri"/>
              </a:rPr>
              <a:t>Advantages:</a:t>
            </a:r>
            <a:endParaRPr sz="2400">
              <a:latin typeface="Calibri"/>
              <a:cs typeface="Calibri"/>
            </a:endParaRPr>
          </a:p>
          <a:p>
            <a:pPr marL="753745" lvl="1" indent="-283845" algn="just">
              <a:lnSpc>
                <a:spcPct val="100000"/>
              </a:lnSpc>
              <a:spcBef>
                <a:spcPts val="270"/>
              </a:spcBef>
              <a:buFont typeface="Arial MT"/>
              <a:buChar char="–"/>
              <a:tabLst>
                <a:tab pos="753745" algn="l"/>
              </a:tabLst>
            </a:pPr>
            <a:r>
              <a:rPr sz="2000" dirty="0">
                <a:latin typeface="Calibri"/>
                <a:cs typeface="Calibri"/>
              </a:rPr>
              <a:t>Ease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of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installation.</a:t>
            </a:r>
            <a:endParaRPr sz="2000">
              <a:latin typeface="Calibri"/>
              <a:cs typeface="Calibri"/>
            </a:endParaRPr>
          </a:p>
          <a:p>
            <a:pPr marL="353060" indent="-340360" algn="just">
              <a:lnSpc>
                <a:spcPct val="100000"/>
              </a:lnSpc>
              <a:spcBef>
                <a:spcPts val="260"/>
              </a:spcBef>
              <a:buFont typeface="Arial MT"/>
              <a:buChar char="•"/>
              <a:tabLst>
                <a:tab pos="353060" algn="l"/>
              </a:tabLst>
            </a:pPr>
            <a:r>
              <a:rPr sz="2400" spc="-10" dirty="0">
                <a:latin typeface="Calibri"/>
                <a:cs typeface="Calibri"/>
              </a:rPr>
              <a:t>Disadvantages:</a:t>
            </a:r>
            <a:endParaRPr sz="2400">
              <a:latin typeface="Calibri"/>
              <a:cs typeface="Calibri"/>
            </a:endParaRPr>
          </a:p>
          <a:p>
            <a:pPr marL="755015" lvl="1" indent="-285115">
              <a:lnSpc>
                <a:spcPct val="100000"/>
              </a:lnSpc>
              <a:spcBef>
                <a:spcPts val="270"/>
              </a:spcBef>
              <a:buFont typeface="Arial MT"/>
              <a:buChar char="–"/>
              <a:tabLst>
                <a:tab pos="755015" algn="l"/>
              </a:tabLst>
            </a:pPr>
            <a:r>
              <a:rPr sz="2000" dirty="0">
                <a:latin typeface="Calibri"/>
                <a:cs typeface="Calibri"/>
              </a:rPr>
              <a:t>Difficult</a:t>
            </a:r>
            <a:r>
              <a:rPr sz="2000" spc="-7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reconnection.</a:t>
            </a:r>
            <a:endParaRPr sz="2000">
              <a:latin typeface="Calibri"/>
              <a:cs typeface="Calibri"/>
            </a:endParaRPr>
          </a:p>
          <a:p>
            <a:pPr marL="755015" lvl="1" indent="-285115">
              <a:lnSpc>
                <a:spcPct val="100000"/>
              </a:lnSpc>
              <a:spcBef>
                <a:spcPts val="240"/>
              </a:spcBef>
              <a:buFont typeface="Arial MT"/>
              <a:buChar char="–"/>
              <a:tabLst>
                <a:tab pos="755015" algn="l"/>
              </a:tabLst>
            </a:pPr>
            <a:r>
              <a:rPr sz="2000" dirty="0">
                <a:latin typeface="Calibri"/>
                <a:cs typeface="Calibri"/>
              </a:rPr>
              <a:t>Difficult</a:t>
            </a:r>
            <a:r>
              <a:rPr sz="2000" spc="-7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fault</a:t>
            </a:r>
            <a:r>
              <a:rPr sz="2000" spc="-8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isolation.</a:t>
            </a:r>
            <a:endParaRPr sz="2000">
              <a:latin typeface="Calibri"/>
              <a:cs typeface="Calibri"/>
            </a:endParaRPr>
          </a:p>
          <a:p>
            <a:pPr marL="755650" marR="5715" lvl="1" indent="-285750">
              <a:lnSpc>
                <a:spcPts val="2160"/>
              </a:lnSpc>
              <a:spcBef>
                <a:spcPts val="509"/>
              </a:spcBef>
              <a:buFont typeface="Arial MT"/>
              <a:buChar char="–"/>
              <a:tabLst>
                <a:tab pos="755650" algn="l"/>
              </a:tabLst>
            </a:pPr>
            <a:r>
              <a:rPr sz="2000" dirty="0">
                <a:latin typeface="Calibri"/>
                <a:cs typeface="Calibri"/>
              </a:rPr>
              <a:t>A</a:t>
            </a:r>
            <a:r>
              <a:rPr sz="2000" spc="1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fault</a:t>
            </a:r>
            <a:r>
              <a:rPr sz="2000" spc="1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or</a:t>
            </a:r>
            <a:r>
              <a:rPr sz="2000" spc="1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break</a:t>
            </a:r>
            <a:r>
              <a:rPr sz="2000" spc="1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in</a:t>
            </a:r>
            <a:r>
              <a:rPr sz="2000" spc="1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1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bus</a:t>
            </a:r>
            <a:r>
              <a:rPr sz="2000" spc="1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cable</a:t>
            </a:r>
            <a:r>
              <a:rPr sz="2000" spc="1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stops</a:t>
            </a:r>
            <a:r>
              <a:rPr sz="2000" spc="1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all</a:t>
            </a:r>
            <a:r>
              <a:rPr sz="2000" spc="1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transmission</a:t>
            </a:r>
            <a:r>
              <a:rPr sz="2000" spc="1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to</a:t>
            </a:r>
            <a:r>
              <a:rPr sz="2000" spc="1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13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further segment.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87273" rIns="0" bIns="0" rtlCol="0">
            <a:spAutoFit/>
          </a:bodyPr>
          <a:lstStyle/>
          <a:p>
            <a:pPr marL="3136265" marR="5080" indent="-2322195">
              <a:lnSpc>
                <a:spcPct val="100000"/>
              </a:lnSpc>
              <a:spcBef>
                <a:spcPts val="100"/>
              </a:spcBef>
            </a:pPr>
            <a:r>
              <a:rPr sz="4000" dirty="0"/>
              <a:t>Bus</a:t>
            </a:r>
            <a:r>
              <a:rPr sz="4000" spc="-80" dirty="0"/>
              <a:t> </a:t>
            </a:r>
            <a:r>
              <a:rPr sz="4000" spc="-40" dirty="0"/>
              <a:t>Topology</a:t>
            </a:r>
            <a:r>
              <a:rPr sz="4000" spc="-70" dirty="0"/>
              <a:t> </a:t>
            </a:r>
            <a:r>
              <a:rPr sz="4000" dirty="0"/>
              <a:t>Connecting</a:t>
            </a:r>
            <a:r>
              <a:rPr sz="4000" spc="-80" dirty="0"/>
              <a:t> </a:t>
            </a:r>
            <a:r>
              <a:rPr sz="4000" spc="-10" dirty="0"/>
              <a:t>three stations.</a:t>
            </a:r>
            <a:endParaRPr sz="40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2975" y="2992501"/>
            <a:ext cx="8206499" cy="1723951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fld id="{81D60167-4931-47E6-BA6A-407CBD079E47}" type="slidenum">
              <a:rPr spc="-25" dirty="0"/>
              <a:t>36</a:t>
            </a:fld>
            <a:endParaRPr spc="-25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05367-5FF1-427D-B981-44FDB22FC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8600"/>
            <a:ext cx="8018779" cy="677108"/>
          </a:xfrm>
        </p:spPr>
        <p:txBody>
          <a:bodyPr/>
          <a:lstStyle/>
          <a:p>
            <a:pPr algn="ctr"/>
            <a:r>
              <a:rPr lang="en-US" b="1" i="0" dirty="0">
                <a:solidFill>
                  <a:srgbClr val="1D1D1F"/>
                </a:solidFill>
                <a:effectLst/>
                <a:latin typeface="system-ui"/>
              </a:rPr>
              <a:t>Question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6545E9-BA2F-4318-835B-BC6F023955A1}"/>
              </a:ext>
            </a:extLst>
          </p:cNvPr>
          <p:cNvSpPr txBox="1"/>
          <p:nvPr/>
        </p:nvSpPr>
        <p:spPr>
          <a:xfrm>
            <a:off x="609601" y="1676401"/>
            <a:ext cx="807720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800" b="0" i="1" dirty="0">
                <a:solidFill>
                  <a:srgbClr val="1D1D1F"/>
                </a:solidFill>
                <a:effectLst/>
                <a:latin typeface="system-ui"/>
              </a:rPr>
              <a:t>Why does a break in the bus cable disable devices AFTER the break but not before it?</a:t>
            </a:r>
            <a:br>
              <a:rPr lang="en-US" sz="2800" dirty="0"/>
            </a:br>
            <a:endParaRPr lang="en-US" sz="2800" b="0" i="0" dirty="0">
              <a:solidFill>
                <a:srgbClr val="1D1D1F"/>
              </a:solidFill>
              <a:effectLst/>
              <a:latin typeface="system-ui"/>
            </a:endParaRPr>
          </a:p>
        </p:txBody>
      </p:sp>
    </p:spTree>
    <p:extLst>
      <p:ext uri="{BB962C8B-B14F-4D97-AF65-F5344CB8AC3E}">
        <p14:creationId xmlns:p14="http://schemas.microsoft.com/office/powerpoint/2010/main" val="630130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05367-5FF1-427D-B981-44FDB22FC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8600"/>
            <a:ext cx="8018779" cy="677108"/>
          </a:xfrm>
        </p:spPr>
        <p:txBody>
          <a:bodyPr/>
          <a:lstStyle/>
          <a:p>
            <a:pPr algn="ctr"/>
            <a:r>
              <a:rPr lang="en-US" b="1" i="0" dirty="0">
                <a:solidFill>
                  <a:srgbClr val="1D1D1F"/>
                </a:solidFill>
                <a:effectLst/>
                <a:latin typeface="system-ui"/>
              </a:rPr>
              <a:t>Question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6545E9-BA2F-4318-835B-BC6F023955A1}"/>
              </a:ext>
            </a:extLst>
          </p:cNvPr>
          <p:cNvSpPr txBox="1"/>
          <p:nvPr/>
        </p:nvSpPr>
        <p:spPr>
          <a:xfrm>
            <a:off x="609601" y="1676401"/>
            <a:ext cx="8077200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800" b="0" i="1" dirty="0">
                <a:solidFill>
                  <a:srgbClr val="1D1D1F"/>
                </a:solidFill>
                <a:effectLst/>
                <a:latin typeface="system-ui"/>
              </a:rPr>
              <a:t>Why does a break in the bus cable disable devices AFTER the break but not before it?</a:t>
            </a:r>
            <a:br>
              <a:rPr lang="en-US" sz="2800" dirty="0"/>
            </a:br>
            <a:endParaRPr lang="en-US" sz="2800" dirty="0"/>
          </a:p>
          <a:p>
            <a:pPr algn="l"/>
            <a:r>
              <a:rPr lang="en-US" sz="2800" b="1" i="0" dirty="0">
                <a:solidFill>
                  <a:srgbClr val="1D1D1F"/>
                </a:solidFill>
                <a:effectLst/>
                <a:latin typeface="system-ui"/>
              </a:rPr>
              <a:t>Answer:</a:t>
            </a:r>
            <a:r>
              <a:rPr lang="en-US" sz="2800" b="0" i="0" dirty="0">
                <a:solidFill>
                  <a:srgbClr val="1D1D1F"/>
                </a:solidFill>
                <a:effectLst/>
                <a:latin typeface="system-ui"/>
              </a:rPr>
              <a:t> Signal propagates linearly from sender; break blocks further propagation </a:t>
            </a:r>
            <a:r>
              <a:rPr lang="en-US" sz="2800" b="0" i="1" dirty="0">
                <a:solidFill>
                  <a:srgbClr val="1D1D1F"/>
                </a:solidFill>
                <a:effectLst/>
                <a:latin typeface="system-ui"/>
              </a:rPr>
              <a:t>(tests understanding of signal flow)</a:t>
            </a:r>
            <a:endParaRPr lang="en-US" sz="2800" b="0" i="0" dirty="0">
              <a:solidFill>
                <a:srgbClr val="1D1D1F"/>
              </a:solidFill>
              <a:effectLst/>
              <a:latin typeface="system-ui"/>
            </a:endParaRPr>
          </a:p>
        </p:txBody>
      </p:sp>
    </p:spTree>
    <p:extLst>
      <p:ext uri="{BB962C8B-B14F-4D97-AF65-F5344CB8AC3E}">
        <p14:creationId xmlns:p14="http://schemas.microsoft.com/office/powerpoint/2010/main" val="40370466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fld id="{81D60167-4931-47E6-BA6A-407CBD079E47}" type="slidenum">
              <a:rPr spc="-25" dirty="0"/>
              <a:t>39</a:t>
            </a:fld>
            <a:endParaRPr spc="-25"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71064" y="88391"/>
            <a:ext cx="380174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RING </a:t>
            </a:r>
            <a:r>
              <a:rPr spc="-40" dirty="0"/>
              <a:t>TOPOLOGY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999744"/>
            <a:ext cx="8074025" cy="4783455"/>
          </a:xfrm>
          <a:prstGeom prst="rect">
            <a:avLst/>
          </a:prstGeom>
        </p:spPr>
        <p:txBody>
          <a:bodyPr vert="horz" wrap="square" lIns="0" tIns="98425" rIns="0" bIns="0" rtlCol="0">
            <a:spAutoFit/>
          </a:bodyPr>
          <a:lstStyle/>
          <a:p>
            <a:pPr marL="354330" marR="5080" indent="-341630" algn="just">
              <a:lnSpc>
                <a:spcPct val="80000"/>
              </a:lnSpc>
              <a:spcBef>
                <a:spcPts val="775"/>
              </a:spcBef>
              <a:buFont typeface="Arial MT"/>
              <a:buChar char="•"/>
              <a:tabLst>
                <a:tab pos="355600" algn="l"/>
              </a:tabLst>
            </a:pPr>
            <a:r>
              <a:rPr sz="2800" dirty="0">
                <a:latin typeface="Calibri"/>
                <a:cs typeface="Calibri"/>
              </a:rPr>
              <a:t>Each</a:t>
            </a:r>
            <a:r>
              <a:rPr sz="2800" spc="385" dirty="0">
                <a:latin typeface="Calibri"/>
                <a:cs typeface="Calibri"/>
              </a:rPr>
              <a:t>   </a:t>
            </a:r>
            <a:r>
              <a:rPr sz="2800" dirty="0">
                <a:latin typeface="Calibri"/>
                <a:cs typeface="Calibri"/>
              </a:rPr>
              <a:t>device</a:t>
            </a:r>
            <a:r>
              <a:rPr sz="2800" spc="385" dirty="0">
                <a:latin typeface="Calibri"/>
                <a:cs typeface="Calibri"/>
              </a:rPr>
              <a:t>   </a:t>
            </a:r>
            <a:r>
              <a:rPr sz="2800" dirty="0">
                <a:latin typeface="Calibri"/>
                <a:cs typeface="Calibri"/>
              </a:rPr>
              <a:t>has</a:t>
            </a:r>
            <a:r>
              <a:rPr sz="2800" spc="390" dirty="0">
                <a:latin typeface="Calibri"/>
                <a:cs typeface="Calibri"/>
              </a:rPr>
              <a:t>   </a:t>
            </a:r>
            <a:r>
              <a:rPr sz="2800" dirty="0">
                <a:latin typeface="Calibri"/>
                <a:cs typeface="Calibri"/>
              </a:rPr>
              <a:t>a</a:t>
            </a:r>
            <a:r>
              <a:rPr sz="2800" spc="385" dirty="0">
                <a:latin typeface="Calibri"/>
                <a:cs typeface="Calibri"/>
              </a:rPr>
              <a:t>   </a:t>
            </a:r>
            <a:r>
              <a:rPr sz="2800" dirty="0">
                <a:solidFill>
                  <a:srgbClr val="0000FF"/>
                </a:solidFill>
                <a:latin typeface="Calibri"/>
                <a:cs typeface="Calibri"/>
              </a:rPr>
              <a:t>dedicated</a:t>
            </a:r>
            <a:r>
              <a:rPr sz="2800" spc="390" dirty="0">
                <a:solidFill>
                  <a:srgbClr val="0000FF"/>
                </a:solidFill>
                <a:latin typeface="Calibri"/>
                <a:cs typeface="Calibri"/>
              </a:rPr>
              <a:t>   </a:t>
            </a:r>
            <a:r>
              <a:rPr sz="2800" spc="-10" dirty="0">
                <a:latin typeface="Calibri"/>
                <a:cs typeface="Calibri"/>
              </a:rPr>
              <a:t>point-</a:t>
            </a:r>
            <a:r>
              <a:rPr sz="2800" spc="-20" dirty="0">
                <a:latin typeface="Calibri"/>
                <a:cs typeface="Calibri"/>
              </a:rPr>
              <a:t>to-</a:t>
            </a:r>
            <a:r>
              <a:rPr sz="2800" spc="-10" dirty="0">
                <a:latin typeface="Calibri"/>
                <a:cs typeface="Calibri"/>
              </a:rPr>
              <a:t>point 	</a:t>
            </a:r>
            <a:r>
              <a:rPr sz="2800" dirty="0">
                <a:latin typeface="Calibri"/>
                <a:cs typeface="Calibri"/>
              </a:rPr>
              <a:t>connection</a:t>
            </a:r>
            <a:r>
              <a:rPr sz="2800" spc="22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only</a:t>
            </a:r>
            <a:r>
              <a:rPr sz="2800" spc="22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with</a:t>
            </a:r>
            <a:r>
              <a:rPr sz="2800" spc="22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225" dirty="0"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0000FF"/>
                </a:solidFill>
                <a:latin typeface="Calibri"/>
                <a:cs typeface="Calibri"/>
              </a:rPr>
              <a:t>two</a:t>
            </a:r>
            <a:r>
              <a:rPr sz="2800" spc="22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0000FF"/>
                </a:solidFill>
                <a:latin typeface="Calibri"/>
                <a:cs typeface="Calibri"/>
              </a:rPr>
              <a:t>devices</a:t>
            </a:r>
            <a:r>
              <a:rPr sz="2800" spc="21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on</a:t>
            </a:r>
            <a:r>
              <a:rPr sz="2800" spc="22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either</a:t>
            </a:r>
            <a:r>
              <a:rPr sz="2800" spc="21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side 	</a:t>
            </a:r>
            <a:r>
              <a:rPr sz="2800" dirty="0">
                <a:latin typeface="Calibri"/>
                <a:cs typeface="Calibri"/>
              </a:rPr>
              <a:t>of</a:t>
            </a:r>
            <a:r>
              <a:rPr sz="2800" spc="225" dirty="0">
                <a:latin typeface="Calibri"/>
                <a:cs typeface="Calibri"/>
              </a:rPr>
              <a:t>  </a:t>
            </a:r>
            <a:r>
              <a:rPr sz="2800" dirty="0">
                <a:latin typeface="Calibri"/>
                <a:cs typeface="Calibri"/>
              </a:rPr>
              <a:t>it.</a:t>
            </a:r>
            <a:r>
              <a:rPr sz="2800" spc="235" dirty="0">
                <a:latin typeface="Calibri"/>
                <a:cs typeface="Calibri"/>
              </a:rPr>
              <a:t>  </a:t>
            </a:r>
            <a:r>
              <a:rPr sz="2800" dirty="0">
                <a:latin typeface="Calibri"/>
                <a:cs typeface="Calibri"/>
              </a:rPr>
              <a:t>A</a:t>
            </a:r>
            <a:r>
              <a:rPr sz="2800" spc="229" dirty="0">
                <a:latin typeface="Calibri"/>
                <a:cs typeface="Calibri"/>
              </a:rPr>
              <a:t>  </a:t>
            </a:r>
            <a:r>
              <a:rPr sz="2800" dirty="0">
                <a:latin typeface="Calibri"/>
                <a:cs typeface="Calibri"/>
              </a:rPr>
              <a:t>signal</a:t>
            </a:r>
            <a:r>
              <a:rPr sz="2800" spc="229" dirty="0">
                <a:latin typeface="Calibri"/>
                <a:cs typeface="Calibri"/>
              </a:rPr>
              <a:t>  </a:t>
            </a:r>
            <a:r>
              <a:rPr sz="2800" dirty="0">
                <a:latin typeface="Calibri"/>
                <a:cs typeface="Calibri"/>
              </a:rPr>
              <a:t>is</a:t>
            </a:r>
            <a:r>
              <a:rPr sz="2800" spc="229" dirty="0">
                <a:latin typeface="Calibri"/>
                <a:cs typeface="Calibri"/>
              </a:rPr>
              <a:t>  </a:t>
            </a:r>
            <a:r>
              <a:rPr sz="2800" dirty="0">
                <a:latin typeface="Calibri"/>
                <a:cs typeface="Calibri"/>
              </a:rPr>
              <a:t>passed</a:t>
            </a:r>
            <a:r>
              <a:rPr sz="2800" spc="229" dirty="0">
                <a:latin typeface="Calibri"/>
                <a:cs typeface="Calibri"/>
              </a:rPr>
              <a:t>  </a:t>
            </a:r>
            <a:r>
              <a:rPr sz="2800" dirty="0">
                <a:latin typeface="Calibri"/>
                <a:cs typeface="Calibri"/>
              </a:rPr>
              <a:t>along</a:t>
            </a:r>
            <a:r>
              <a:rPr sz="2800" spc="225" dirty="0">
                <a:latin typeface="Calibri"/>
                <a:cs typeface="Calibri"/>
              </a:rPr>
              <a:t> 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225" dirty="0">
                <a:latin typeface="Calibri"/>
                <a:cs typeface="Calibri"/>
              </a:rPr>
              <a:t>  </a:t>
            </a:r>
            <a:r>
              <a:rPr sz="2800" dirty="0">
                <a:latin typeface="Calibri"/>
                <a:cs typeface="Calibri"/>
              </a:rPr>
              <a:t>ring</a:t>
            </a:r>
            <a:r>
              <a:rPr sz="2800" spc="225" dirty="0">
                <a:latin typeface="Calibri"/>
                <a:cs typeface="Calibri"/>
              </a:rPr>
              <a:t>  </a:t>
            </a:r>
            <a:r>
              <a:rPr sz="2800" dirty="0">
                <a:latin typeface="Calibri"/>
                <a:cs typeface="Calibri"/>
              </a:rPr>
              <a:t>in</a:t>
            </a:r>
            <a:r>
              <a:rPr sz="2800" spc="229" dirty="0">
                <a:latin typeface="Calibri"/>
                <a:cs typeface="Calibri"/>
              </a:rPr>
              <a:t>  </a:t>
            </a:r>
            <a:r>
              <a:rPr sz="2800" spc="-25" dirty="0">
                <a:latin typeface="Calibri"/>
                <a:cs typeface="Calibri"/>
              </a:rPr>
              <a:t>one 	</a:t>
            </a:r>
            <a:r>
              <a:rPr sz="2800" dirty="0">
                <a:latin typeface="Calibri"/>
                <a:cs typeface="Calibri"/>
              </a:rPr>
              <a:t>direction,</a:t>
            </a:r>
            <a:r>
              <a:rPr sz="2800" spc="3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from</a:t>
            </a:r>
            <a:r>
              <a:rPr sz="2800" spc="3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device</a:t>
            </a:r>
            <a:r>
              <a:rPr sz="2800" spc="3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to</a:t>
            </a:r>
            <a:r>
              <a:rPr sz="2800" spc="3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device,</a:t>
            </a:r>
            <a:r>
              <a:rPr sz="2800" spc="3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until</a:t>
            </a:r>
            <a:r>
              <a:rPr sz="2800" spc="3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it</a:t>
            </a:r>
            <a:r>
              <a:rPr sz="2800" spc="3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reaches</a:t>
            </a:r>
            <a:r>
              <a:rPr sz="2800" spc="37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its 	</a:t>
            </a:r>
            <a:r>
              <a:rPr sz="2800" spc="-10" dirty="0">
                <a:latin typeface="Calibri"/>
                <a:cs typeface="Calibri"/>
              </a:rPr>
              <a:t>destination.</a:t>
            </a:r>
            <a:endParaRPr sz="2800">
              <a:latin typeface="Calibri"/>
              <a:cs typeface="Calibri"/>
            </a:endParaRPr>
          </a:p>
          <a:p>
            <a:pPr marL="354330" indent="-341630" algn="just">
              <a:lnSpc>
                <a:spcPct val="100000"/>
              </a:lnSpc>
              <a:buFont typeface="Arial MT"/>
              <a:buChar char="•"/>
              <a:tabLst>
                <a:tab pos="354330" algn="l"/>
              </a:tabLst>
            </a:pPr>
            <a:r>
              <a:rPr sz="2800" dirty="0">
                <a:latin typeface="Calibri"/>
                <a:cs typeface="Calibri"/>
              </a:rPr>
              <a:t>Each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device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in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ring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incorporates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0000FF"/>
                </a:solidFill>
                <a:latin typeface="Calibri"/>
                <a:cs typeface="Calibri"/>
              </a:rPr>
              <a:t>repeater</a:t>
            </a:r>
            <a:r>
              <a:rPr sz="2800" spc="-10" dirty="0">
                <a:latin typeface="Calibri"/>
                <a:cs typeface="Calibri"/>
              </a:rPr>
              <a:t>.</a:t>
            </a:r>
            <a:endParaRPr sz="2800">
              <a:latin typeface="Calibri"/>
              <a:cs typeface="Calibri"/>
            </a:endParaRPr>
          </a:p>
          <a:p>
            <a:pPr marL="354330" indent="-341630" algn="just">
              <a:lnSpc>
                <a:spcPct val="100000"/>
              </a:lnSpc>
              <a:buFont typeface="Arial MT"/>
              <a:buChar char="•"/>
              <a:tabLst>
                <a:tab pos="354330" algn="l"/>
              </a:tabLst>
            </a:pPr>
            <a:r>
              <a:rPr sz="2800" spc="-10" dirty="0">
                <a:latin typeface="Calibri"/>
                <a:cs typeface="Calibri"/>
              </a:rPr>
              <a:t>Advantages:</a:t>
            </a:r>
            <a:endParaRPr sz="2800">
              <a:latin typeface="Calibri"/>
              <a:cs typeface="Calibri"/>
            </a:endParaRPr>
          </a:p>
          <a:p>
            <a:pPr marL="754380" marR="6350" lvl="1" indent="-284480">
              <a:lnSpc>
                <a:spcPts val="2310"/>
              </a:lnSpc>
              <a:spcBef>
                <a:spcPts val="570"/>
              </a:spcBef>
              <a:buFont typeface="Arial MT"/>
              <a:buChar char="–"/>
              <a:tabLst>
                <a:tab pos="755650" algn="l"/>
                <a:tab pos="1456690" algn="l"/>
                <a:tab pos="1875155" algn="l"/>
                <a:tab pos="2763520" algn="l"/>
                <a:tab pos="3388360" algn="l"/>
                <a:tab pos="4968875" algn="l"/>
                <a:tab pos="5676900" algn="l"/>
                <a:tab pos="7639050" algn="l"/>
              </a:tabLst>
            </a:pPr>
            <a:r>
              <a:rPr sz="2400" spc="-20" dirty="0">
                <a:latin typeface="Calibri"/>
                <a:cs typeface="Calibri"/>
              </a:rPr>
              <a:t>Easy</a:t>
            </a:r>
            <a:r>
              <a:rPr sz="2400" dirty="0">
                <a:latin typeface="Calibri"/>
                <a:cs typeface="Calibri"/>
              </a:rPr>
              <a:t>	</a:t>
            </a:r>
            <a:r>
              <a:rPr sz="2400" spc="-25" dirty="0">
                <a:latin typeface="Calibri"/>
                <a:cs typeface="Calibri"/>
              </a:rPr>
              <a:t>to</a:t>
            </a:r>
            <a:r>
              <a:rPr sz="2400" dirty="0">
                <a:latin typeface="Calibri"/>
                <a:cs typeface="Calibri"/>
              </a:rPr>
              <a:t>	</a:t>
            </a:r>
            <a:r>
              <a:rPr sz="2400" spc="-10" dirty="0">
                <a:latin typeface="Calibri"/>
                <a:cs typeface="Calibri"/>
              </a:rPr>
              <a:t>install</a:t>
            </a:r>
            <a:r>
              <a:rPr sz="2400" dirty="0">
                <a:latin typeface="Calibri"/>
                <a:cs typeface="Calibri"/>
              </a:rPr>
              <a:t>	</a:t>
            </a:r>
            <a:r>
              <a:rPr sz="2400" spc="-25" dirty="0">
                <a:latin typeface="Calibri"/>
                <a:cs typeface="Calibri"/>
              </a:rPr>
              <a:t>and</a:t>
            </a:r>
            <a:r>
              <a:rPr sz="2400" dirty="0">
                <a:latin typeface="Calibri"/>
                <a:cs typeface="Calibri"/>
              </a:rPr>
              <a:t>	</a:t>
            </a:r>
            <a:r>
              <a:rPr sz="2400" spc="-10" dirty="0">
                <a:latin typeface="Calibri"/>
                <a:cs typeface="Calibri"/>
              </a:rPr>
              <a:t>reconfigure</a:t>
            </a:r>
            <a:r>
              <a:rPr sz="2400" dirty="0">
                <a:latin typeface="Calibri"/>
                <a:cs typeface="Calibri"/>
              </a:rPr>
              <a:t>	</a:t>
            </a:r>
            <a:r>
              <a:rPr sz="2400" spc="-20" dirty="0">
                <a:latin typeface="Calibri"/>
                <a:cs typeface="Calibri"/>
              </a:rPr>
              <a:t>with</a:t>
            </a:r>
            <a:r>
              <a:rPr sz="2400" dirty="0">
                <a:latin typeface="Calibri"/>
                <a:cs typeface="Calibri"/>
              </a:rPr>
              <a:t>	</a:t>
            </a:r>
            <a:r>
              <a:rPr sz="2400" spc="-10" dirty="0">
                <a:latin typeface="Calibri"/>
                <a:cs typeface="Calibri"/>
              </a:rPr>
              <a:t>considerations</a:t>
            </a:r>
            <a:r>
              <a:rPr sz="2400" dirty="0">
                <a:latin typeface="Calibri"/>
                <a:cs typeface="Calibri"/>
              </a:rPr>
              <a:t>	</a:t>
            </a:r>
            <a:r>
              <a:rPr sz="2400" spc="-35" dirty="0">
                <a:latin typeface="Calibri"/>
                <a:cs typeface="Calibri"/>
              </a:rPr>
              <a:t>like 	</a:t>
            </a:r>
            <a:r>
              <a:rPr sz="2400" dirty="0">
                <a:latin typeface="Calibri"/>
                <a:cs typeface="Calibri"/>
              </a:rPr>
              <a:t>maximum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ring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length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number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devices.</a:t>
            </a:r>
            <a:endParaRPr sz="2400">
              <a:latin typeface="Calibri"/>
              <a:cs typeface="Calibri"/>
            </a:endParaRPr>
          </a:p>
          <a:p>
            <a:pPr marL="754380" lvl="1" indent="-284480">
              <a:lnSpc>
                <a:spcPts val="2870"/>
              </a:lnSpc>
              <a:spcBef>
                <a:spcPts val="10"/>
              </a:spcBef>
              <a:buFont typeface="Arial MT"/>
              <a:buChar char="–"/>
              <a:tabLst>
                <a:tab pos="754380" algn="l"/>
              </a:tabLst>
            </a:pPr>
            <a:r>
              <a:rPr sz="2400" spc="-10" dirty="0">
                <a:latin typeface="Calibri"/>
                <a:cs typeface="Calibri"/>
              </a:rPr>
              <a:t>Simplified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fault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isolation.</a:t>
            </a:r>
            <a:endParaRPr sz="2400">
              <a:latin typeface="Calibri"/>
              <a:cs typeface="Calibri"/>
            </a:endParaRPr>
          </a:p>
          <a:p>
            <a:pPr marL="354965" indent="-342265">
              <a:lnSpc>
                <a:spcPts val="3350"/>
              </a:lnSpc>
              <a:buFont typeface="Arial MT"/>
              <a:buChar char="•"/>
              <a:tabLst>
                <a:tab pos="354965" algn="l"/>
              </a:tabLst>
            </a:pPr>
            <a:r>
              <a:rPr sz="2800" spc="-10" dirty="0">
                <a:latin typeface="Calibri"/>
                <a:cs typeface="Calibri"/>
              </a:rPr>
              <a:t>Disadvantage:</a:t>
            </a:r>
            <a:endParaRPr sz="2800">
              <a:latin typeface="Calibri"/>
              <a:cs typeface="Calibri"/>
            </a:endParaRPr>
          </a:p>
          <a:p>
            <a:pPr marL="754380" marR="6350" lvl="1" indent="-284480">
              <a:lnSpc>
                <a:spcPts val="2300"/>
              </a:lnSpc>
              <a:spcBef>
                <a:spcPts val="580"/>
              </a:spcBef>
              <a:buFont typeface="Arial MT"/>
              <a:buChar char="–"/>
              <a:tabLst>
                <a:tab pos="755650" algn="l"/>
              </a:tabLst>
            </a:pPr>
            <a:r>
              <a:rPr sz="2400" dirty="0">
                <a:latin typeface="Calibri"/>
                <a:cs typeface="Calibri"/>
              </a:rPr>
              <a:t>Due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to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unidirectional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traffic,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 break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ring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can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disable 	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entire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network.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fld id="{81D60167-4931-47E6-BA6A-407CBD079E47}" type="slidenum">
              <a:rPr spc="-25" dirty="0"/>
              <a:t>4</a:t>
            </a:fld>
            <a:endParaRPr spc="-25" dirty="0"/>
          </a:p>
        </p:txBody>
      </p:sp>
      <p:sp>
        <p:nvSpPr>
          <p:cNvPr id="3" name="object 3"/>
          <p:cNvSpPr txBox="1"/>
          <p:nvPr/>
        </p:nvSpPr>
        <p:spPr>
          <a:xfrm>
            <a:off x="731057" y="598175"/>
            <a:ext cx="8072120" cy="603370"/>
          </a:xfrm>
          <a:prstGeom prst="rect">
            <a:avLst/>
          </a:prstGeom>
        </p:spPr>
        <p:txBody>
          <a:bodyPr vert="horz" wrap="square" lIns="0" tIns="109855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865"/>
              </a:spcBef>
              <a:tabLst>
                <a:tab pos="354330" algn="l"/>
              </a:tabLst>
            </a:pPr>
            <a:r>
              <a:rPr sz="3200" dirty="0">
                <a:latin typeface="Calibri"/>
                <a:cs typeface="Calibri"/>
              </a:rPr>
              <a:t>What</a:t>
            </a:r>
            <a:r>
              <a:rPr sz="3200" spc="-5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is</a:t>
            </a:r>
            <a:r>
              <a:rPr sz="3200" spc="-7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Communication?</a:t>
            </a:r>
            <a:endParaRPr sz="3200" dirty="0">
              <a:latin typeface="Calibri"/>
              <a:cs typeface="Calibri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98C27D33-BA22-4D71-AB80-EB4C35AFE0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4644" y="1676400"/>
            <a:ext cx="8090879" cy="161611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600" b="1" i="0" u="none" strike="noStrike" cap="none" normalizeH="0" baseline="0" dirty="0">
                <a:ln>
                  <a:noFill/>
                </a:ln>
                <a:solidFill>
                  <a:srgbClr val="1D1D1F"/>
                </a:solidFill>
                <a:effectLst/>
                <a:latin typeface="system-ui"/>
              </a:rPr>
              <a:t>Communication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1D1D1F"/>
                </a:solidFill>
                <a:effectLst/>
                <a:latin typeface="system-ui"/>
              </a:rPr>
              <a:t> is the </a:t>
            </a:r>
            <a:r>
              <a:rPr kumimoji="0" lang="en-US" altLang="en-US" sz="2600" b="0" i="1" u="none" strike="noStrike" cap="none" normalizeH="0" baseline="0" dirty="0">
                <a:ln>
                  <a:noFill/>
                </a:ln>
                <a:solidFill>
                  <a:srgbClr val="1D1D1F"/>
                </a:solidFill>
                <a:effectLst/>
                <a:latin typeface="system-ui"/>
              </a:rPr>
              <a:t>process of exchanging information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1D1D1F"/>
                </a:solidFill>
                <a:effectLst/>
                <a:latin typeface="system-ui"/>
              </a:rPr>
              <a:t> between two or more entities to convey meaning, intent, or data. </a:t>
            </a:r>
            <a:endParaRPr kumimoji="0" lang="en-US" altLang="en-US" sz="2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853749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92708" rIns="0" bIns="0" rtlCol="0">
            <a:spAutoFit/>
          </a:bodyPr>
          <a:lstStyle/>
          <a:p>
            <a:pPr marL="126364">
              <a:lnSpc>
                <a:spcPct val="100000"/>
              </a:lnSpc>
              <a:spcBef>
                <a:spcPts val="105"/>
              </a:spcBef>
            </a:pPr>
            <a:r>
              <a:rPr sz="4000" dirty="0"/>
              <a:t>Ring</a:t>
            </a:r>
            <a:r>
              <a:rPr sz="4000" spc="-80" dirty="0"/>
              <a:t> </a:t>
            </a:r>
            <a:r>
              <a:rPr sz="4000" spc="-25" dirty="0"/>
              <a:t>Topology</a:t>
            </a:r>
            <a:r>
              <a:rPr sz="4000" spc="-65" dirty="0"/>
              <a:t> </a:t>
            </a:r>
            <a:r>
              <a:rPr sz="4000" dirty="0"/>
              <a:t>connecting</a:t>
            </a:r>
            <a:r>
              <a:rPr sz="4000" spc="-80" dirty="0"/>
              <a:t> </a:t>
            </a:r>
            <a:r>
              <a:rPr sz="4000" dirty="0"/>
              <a:t>six</a:t>
            </a:r>
            <a:r>
              <a:rPr sz="4000" spc="-75" dirty="0"/>
              <a:t> </a:t>
            </a:r>
            <a:r>
              <a:rPr sz="4000" spc="-10" dirty="0"/>
              <a:t>stations.</a:t>
            </a:r>
            <a:endParaRPr sz="40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200" y="2379726"/>
            <a:ext cx="8229600" cy="296697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fld id="{81D60167-4931-47E6-BA6A-407CBD079E47}" type="slidenum">
              <a:rPr spc="-25" dirty="0"/>
              <a:t>40</a:t>
            </a:fld>
            <a:endParaRPr spc="-25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05367-5FF1-427D-B981-44FDB22FC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8600"/>
            <a:ext cx="8018779" cy="677108"/>
          </a:xfrm>
        </p:spPr>
        <p:txBody>
          <a:bodyPr/>
          <a:lstStyle/>
          <a:p>
            <a:pPr algn="ctr"/>
            <a:r>
              <a:rPr lang="en-US" b="1" i="0" dirty="0">
                <a:solidFill>
                  <a:srgbClr val="1D1D1F"/>
                </a:solidFill>
                <a:effectLst/>
                <a:latin typeface="system-ui"/>
              </a:rPr>
              <a:t>Question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6545E9-BA2F-4318-835B-BC6F023955A1}"/>
              </a:ext>
            </a:extLst>
          </p:cNvPr>
          <p:cNvSpPr txBox="1"/>
          <p:nvPr/>
        </p:nvSpPr>
        <p:spPr>
          <a:xfrm>
            <a:off x="609601" y="1676401"/>
            <a:ext cx="8077200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800" b="1" i="0" dirty="0">
                <a:solidFill>
                  <a:srgbClr val="1D1D1F"/>
                </a:solidFill>
                <a:effectLst/>
                <a:latin typeface="system-ui"/>
              </a:rPr>
              <a:t>True/False Rapid Fire:</a:t>
            </a:r>
            <a:br>
              <a:rPr lang="en-US" sz="2800" b="0" i="0" dirty="0">
                <a:solidFill>
                  <a:srgbClr val="1D1D1F"/>
                </a:solidFill>
                <a:effectLst/>
                <a:latin typeface="system-ui"/>
              </a:rPr>
            </a:br>
            <a:r>
              <a:rPr lang="en-US" sz="2800" b="0" i="1" dirty="0">
                <a:solidFill>
                  <a:srgbClr val="1D1D1F"/>
                </a:solidFill>
                <a:effectLst/>
                <a:latin typeface="system-ui"/>
              </a:rPr>
              <a:t>In ring topology, a repeater in each device amplifies signals to prevent degradation</a:t>
            </a:r>
            <a:endParaRPr lang="en-US" sz="2800" b="0" i="0" dirty="0">
              <a:solidFill>
                <a:srgbClr val="1D1D1F"/>
              </a:solidFill>
              <a:effectLst/>
              <a:latin typeface="system-ui"/>
            </a:endParaRPr>
          </a:p>
          <a:p>
            <a:br>
              <a:rPr lang="en-US" sz="2800" dirty="0"/>
            </a:br>
            <a:endParaRPr lang="en-US" sz="2800" b="0" i="0" dirty="0">
              <a:solidFill>
                <a:srgbClr val="1D1D1F"/>
              </a:solidFill>
              <a:effectLst/>
              <a:latin typeface="system-ui"/>
            </a:endParaRPr>
          </a:p>
        </p:txBody>
      </p:sp>
    </p:spTree>
    <p:extLst>
      <p:ext uri="{BB962C8B-B14F-4D97-AF65-F5344CB8AC3E}">
        <p14:creationId xmlns:p14="http://schemas.microsoft.com/office/powerpoint/2010/main" val="397744119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05367-5FF1-427D-B981-44FDB22FC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8600"/>
            <a:ext cx="8018779" cy="677108"/>
          </a:xfrm>
        </p:spPr>
        <p:txBody>
          <a:bodyPr/>
          <a:lstStyle/>
          <a:p>
            <a:pPr algn="ctr"/>
            <a:r>
              <a:rPr lang="en-US" b="1" i="0" dirty="0">
                <a:solidFill>
                  <a:srgbClr val="1D1D1F"/>
                </a:solidFill>
                <a:effectLst/>
                <a:latin typeface="system-ui"/>
              </a:rPr>
              <a:t>Question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6545E9-BA2F-4318-835B-BC6F023955A1}"/>
              </a:ext>
            </a:extLst>
          </p:cNvPr>
          <p:cNvSpPr txBox="1"/>
          <p:nvPr/>
        </p:nvSpPr>
        <p:spPr>
          <a:xfrm>
            <a:off x="609601" y="1676401"/>
            <a:ext cx="8077200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800" b="1" i="0" dirty="0">
                <a:solidFill>
                  <a:srgbClr val="1D1D1F"/>
                </a:solidFill>
                <a:effectLst/>
                <a:latin typeface="system-ui"/>
              </a:rPr>
              <a:t>True/False Rapid Fire:</a:t>
            </a:r>
            <a:br>
              <a:rPr lang="en-US" sz="2800" b="0" i="0" dirty="0">
                <a:solidFill>
                  <a:srgbClr val="1D1D1F"/>
                </a:solidFill>
                <a:effectLst/>
                <a:latin typeface="system-ui"/>
              </a:rPr>
            </a:br>
            <a:r>
              <a:rPr lang="en-US" sz="2800" b="0" i="1" dirty="0">
                <a:solidFill>
                  <a:srgbClr val="1D1D1F"/>
                </a:solidFill>
                <a:effectLst/>
                <a:latin typeface="system-ui"/>
              </a:rPr>
              <a:t>"In ring topology, a repeater in each device amplifies signals to prevent degradation."</a:t>
            </a:r>
            <a:r>
              <a:rPr lang="en-US" sz="2800" b="0" i="0" dirty="0">
                <a:solidFill>
                  <a:srgbClr val="1D1D1F"/>
                </a:solidFill>
                <a:effectLst/>
                <a:latin typeface="system-ui"/>
              </a:rPr>
              <a:t> ✅ </a:t>
            </a:r>
            <a:r>
              <a:rPr lang="en-US" sz="2800" b="1" i="0" dirty="0">
                <a:solidFill>
                  <a:srgbClr val="1D1D1F"/>
                </a:solidFill>
                <a:effectLst/>
                <a:latin typeface="system-ui"/>
              </a:rPr>
              <a:t>TRUE</a:t>
            </a:r>
            <a:br>
              <a:rPr lang="en-US" sz="2800" b="0" i="0" dirty="0">
                <a:solidFill>
                  <a:srgbClr val="1D1D1F"/>
                </a:solidFill>
                <a:effectLst/>
                <a:latin typeface="system-ui"/>
              </a:rPr>
            </a:br>
            <a:r>
              <a:rPr lang="en-US" sz="2800" b="0" i="1" dirty="0">
                <a:solidFill>
                  <a:srgbClr val="1D1D1F"/>
                </a:solidFill>
                <a:effectLst/>
                <a:latin typeface="system-ui"/>
              </a:rPr>
              <a:t>(Reinforces why rings can span longer distances than bus)</a:t>
            </a:r>
            <a:endParaRPr lang="en-US" sz="2800" b="0" i="0" dirty="0">
              <a:solidFill>
                <a:srgbClr val="1D1D1F"/>
              </a:solidFill>
              <a:effectLst/>
              <a:latin typeface="system-ui"/>
            </a:endParaRPr>
          </a:p>
          <a:p>
            <a:br>
              <a:rPr lang="en-US" sz="2800" dirty="0"/>
            </a:br>
            <a:endParaRPr lang="en-US" sz="2800" b="0" i="0" dirty="0">
              <a:solidFill>
                <a:srgbClr val="1D1D1F"/>
              </a:solidFill>
              <a:effectLst/>
              <a:latin typeface="system-ui"/>
            </a:endParaRPr>
          </a:p>
        </p:txBody>
      </p:sp>
    </p:spTree>
    <p:extLst>
      <p:ext uri="{BB962C8B-B14F-4D97-AF65-F5344CB8AC3E}">
        <p14:creationId xmlns:p14="http://schemas.microsoft.com/office/powerpoint/2010/main" val="34217395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58545" rIns="0" bIns="0" rtlCol="0">
            <a:spAutoFit/>
          </a:bodyPr>
          <a:lstStyle/>
          <a:p>
            <a:pPr marL="2027555">
              <a:lnSpc>
                <a:spcPct val="100000"/>
              </a:lnSpc>
              <a:spcBef>
                <a:spcPts val="100"/>
              </a:spcBef>
            </a:pPr>
            <a:r>
              <a:rPr dirty="0"/>
              <a:t>HYBRID</a:t>
            </a:r>
            <a:r>
              <a:rPr spc="-165" dirty="0"/>
              <a:t> </a:t>
            </a:r>
            <a:r>
              <a:rPr spc="-25" dirty="0"/>
              <a:t>TOPOLGY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5685" y="1600136"/>
            <a:ext cx="7490752" cy="451993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fld id="{81D60167-4931-47E6-BA6A-407CBD079E47}" type="slidenum">
              <a:rPr spc="-25" dirty="0"/>
              <a:t>43</a:t>
            </a:fld>
            <a:endParaRPr spc="-25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25120" rIns="0" bIns="0" rtlCol="0">
            <a:spAutoFit/>
          </a:bodyPr>
          <a:lstStyle/>
          <a:p>
            <a:pPr marL="1144905">
              <a:lnSpc>
                <a:spcPct val="100000"/>
              </a:lnSpc>
              <a:spcBef>
                <a:spcPts val="100"/>
              </a:spcBef>
            </a:pPr>
            <a:r>
              <a:rPr sz="4000" spc="-40" dirty="0"/>
              <a:t>CATEGORIES</a:t>
            </a:r>
            <a:r>
              <a:rPr sz="4000" spc="-100" dirty="0"/>
              <a:t> </a:t>
            </a:r>
            <a:r>
              <a:rPr sz="4000" dirty="0"/>
              <a:t>OF</a:t>
            </a:r>
            <a:r>
              <a:rPr sz="4000" spc="-85" dirty="0"/>
              <a:t> </a:t>
            </a:r>
            <a:r>
              <a:rPr sz="4000" spc="-10" dirty="0"/>
              <a:t>NETWORK</a:t>
            </a:r>
            <a:endParaRPr sz="4000"/>
          </a:p>
        </p:txBody>
      </p:sp>
      <p:sp>
        <p:nvSpPr>
          <p:cNvPr id="3" name="object 3"/>
          <p:cNvSpPr txBox="1"/>
          <p:nvPr/>
        </p:nvSpPr>
        <p:spPr>
          <a:xfrm>
            <a:off x="3429000" y="2514600"/>
            <a:ext cx="2286000" cy="485775"/>
          </a:xfrm>
          <a:prstGeom prst="rect">
            <a:avLst/>
          </a:prstGeom>
          <a:solidFill>
            <a:srgbClr val="C0C0C0"/>
          </a:solidFill>
          <a:ln w="28575">
            <a:solidFill>
              <a:srgbClr val="000000"/>
            </a:solidFill>
          </a:ln>
        </p:spPr>
        <p:txBody>
          <a:bodyPr vert="horz" wrap="square" lIns="0" tIns="26034" rIns="0" bIns="0" rtlCol="0">
            <a:spAutoFit/>
          </a:bodyPr>
          <a:lstStyle/>
          <a:p>
            <a:pPr marL="607695">
              <a:lnSpc>
                <a:spcPct val="100000"/>
              </a:lnSpc>
              <a:spcBef>
                <a:spcPts val="204"/>
              </a:spcBef>
            </a:pPr>
            <a:r>
              <a:rPr sz="2400" spc="-10" dirty="0">
                <a:latin typeface="Calibri"/>
                <a:cs typeface="Calibri"/>
              </a:rPr>
              <a:t>Network</a:t>
            </a:r>
            <a:endParaRPr sz="2400" dirty="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419225" y="2971800"/>
            <a:ext cx="6305550" cy="1600200"/>
            <a:chOff x="1419225" y="2971800"/>
            <a:chExt cx="6305550" cy="1600200"/>
          </a:xfrm>
        </p:grpSpPr>
        <p:sp>
          <p:nvSpPr>
            <p:cNvPr id="5" name="object 5"/>
            <p:cNvSpPr/>
            <p:nvPr/>
          </p:nvSpPr>
          <p:spPr>
            <a:xfrm>
              <a:off x="4572000" y="2971800"/>
              <a:ext cx="0" cy="1600200"/>
            </a:xfrm>
            <a:custGeom>
              <a:avLst/>
              <a:gdLst/>
              <a:ahLst/>
              <a:cxnLst/>
              <a:rect l="l" t="t" r="r" b="b"/>
              <a:pathLst>
                <a:path h="1600200">
                  <a:moveTo>
                    <a:pt x="0" y="0"/>
                  </a:moveTo>
                  <a:lnTo>
                    <a:pt x="0" y="1600200"/>
                  </a:lnTo>
                </a:path>
              </a:pathLst>
            </a:custGeom>
            <a:ln w="571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447800" y="3886200"/>
              <a:ext cx="6248400" cy="685800"/>
            </a:xfrm>
            <a:custGeom>
              <a:avLst/>
              <a:gdLst/>
              <a:ahLst/>
              <a:cxnLst/>
              <a:rect l="l" t="t" r="r" b="b"/>
              <a:pathLst>
                <a:path w="6248400" h="685800">
                  <a:moveTo>
                    <a:pt x="0" y="685800"/>
                  </a:moveTo>
                  <a:lnTo>
                    <a:pt x="0" y="0"/>
                  </a:lnTo>
                </a:path>
                <a:path w="6248400" h="685800">
                  <a:moveTo>
                    <a:pt x="6248400" y="685800"/>
                  </a:moveTo>
                  <a:lnTo>
                    <a:pt x="6248400" y="0"/>
                  </a:lnTo>
                </a:path>
                <a:path w="6248400" h="685800">
                  <a:moveTo>
                    <a:pt x="0" y="0"/>
                  </a:moveTo>
                  <a:lnTo>
                    <a:pt x="3124200" y="0"/>
                  </a:lnTo>
                </a:path>
                <a:path w="6248400" h="685800">
                  <a:moveTo>
                    <a:pt x="3124200" y="0"/>
                  </a:moveTo>
                  <a:lnTo>
                    <a:pt x="6248400" y="0"/>
                  </a:lnTo>
                </a:path>
              </a:pathLst>
            </a:custGeom>
            <a:ln w="571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3429000" y="4593629"/>
            <a:ext cx="2209800" cy="1215390"/>
          </a:xfrm>
          <a:prstGeom prst="rect">
            <a:avLst/>
          </a:prstGeom>
          <a:ln w="28575">
            <a:solidFill>
              <a:srgbClr val="000000"/>
            </a:solidFill>
          </a:ln>
        </p:spPr>
        <p:txBody>
          <a:bodyPr vert="horz" wrap="square" lIns="0" tIns="25400" rIns="0" bIns="0" rtlCol="0">
            <a:spAutoFit/>
          </a:bodyPr>
          <a:lstStyle/>
          <a:p>
            <a:pPr marL="281305" marR="273050" indent="-1270" algn="ctr">
              <a:lnSpc>
                <a:spcPct val="100000"/>
              </a:lnSpc>
              <a:spcBef>
                <a:spcPts val="200"/>
              </a:spcBef>
            </a:pPr>
            <a:r>
              <a:rPr sz="2400" spc="-10" dirty="0">
                <a:latin typeface="Calibri"/>
                <a:cs typeface="Calibri"/>
              </a:rPr>
              <a:t>Metropolitan </a:t>
            </a:r>
            <a:r>
              <a:rPr sz="2400" dirty="0">
                <a:latin typeface="Calibri"/>
                <a:cs typeface="Calibri"/>
              </a:rPr>
              <a:t>area</a:t>
            </a:r>
            <a:r>
              <a:rPr sz="2400" spc="-9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network (MAN)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fld id="{81D60167-4931-47E6-BA6A-407CBD079E47}" type="slidenum">
              <a:rPr spc="-25" dirty="0"/>
              <a:t>44</a:t>
            </a:fld>
            <a:endParaRPr spc="-25" dirty="0"/>
          </a:p>
        </p:txBody>
      </p:sp>
      <p:sp>
        <p:nvSpPr>
          <p:cNvPr id="8" name="object 8"/>
          <p:cNvSpPr txBox="1"/>
          <p:nvPr/>
        </p:nvSpPr>
        <p:spPr>
          <a:xfrm>
            <a:off x="6553200" y="4593629"/>
            <a:ext cx="2209800" cy="851535"/>
          </a:xfrm>
          <a:prstGeom prst="rect">
            <a:avLst/>
          </a:prstGeom>
          <a:ln w="28575">
            <a:solidFill>
              <a:srgbClr val="000000"/>
            </a:solidFill>
          </a:ln>
        </p:spPr>
        <p:txBody>
          <a:bodyPr vert="horz" wrap="square" lIns="0" tIns="26670" rIns="0" bIns="0" rtlCol="0">
            <a:spAutoFit/>
          </a:bodyPr>
          <a:lstStyle/>
          <a:p>
            <a:pPr marL="147955" marR="138430" indent="323215">
              <a:lnSpc>
                <a:spcPct val="100000"/>
              </a:lnSpc>
              <a:spcBef>
                <a:spcPts val="210"/>
              </a:spcBef>
            </a:pPr>
            <a:r>
              <a:rPr sz="2400" dirty="0">
                <a:latin typeface="Calibri"/>
                <a:cs typeface="Calibri"/>
              </a:rPr>
              <a:t>Wide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area </a:t>
            </a:r>
            <a:r>
              <a:rPr sz="2400" dirty="0">
                <a:latin typeface="Calibri"/>
                <a:cs typeface="Calibri"/>
              </a:rPr>
              <a:t>network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(WAN)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81000" y="4593629"/>
            <a:ext cx="2209800" cy="851535"/>
          </a:xfrm>
          <a:prstGeom prst="rect">
            <a:avLst/>
          </a:prstGeom>
          <a:ln w="28575">
            <a:solidFill>
              <a:srgbClr val="000000"/>
            </a:solidFill>
          </a:ln>
        </p:spPr>
        <p:txBody>
          <a:bodyPr vert="horz" wrap="square" lIns="0" tIns="26670" rIns="0" bIns="0" rtlCol="0">
            <a:spAutoFit/>
          </a:bodyPr>
          <a:lstStyle/>
          <a:p>
            <a:pPr marL="177800" marR="168910" indent="303530">
              <a:lnSpc>
                <a:spcPct val="100000"/>
              </a:lnSpc>
              <a:spcBef>
                <a:spcPts val="210"/>
              </a:spcBef>
              <a:tabLst>
                <a:tab pos="1346835" algn="l"/>
              </a:tabLst>
            </a:pPr>
            <a:r>
              <a:rPr sz="2400" dirty="0">
                <a:latin typeface="Calibri"/>
                <a:cs typeface="Calibri"/>
              </a:rPr>
              <a:t>Local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area </a:t>
            </a:r>
            <a:r>
              <a:rPr sz="2400" spc="-10" dirty="0">
                <a:latin typeface="Calibri"/>
                <a:cs typeface="Calibri"/>
              </a:rPr>
              <a:t>network</a:t>
            </a:r>
            <a:r>
              <a:rPr sz="2400" dirty="0">
                <a:latin typeface="Calibri"/>
                <a:cs typeface="Calibri"/>
              </a:rPr>
              <a:t>	</a:t>
            </a:r>
            <a:r>
              <a:rPr sz="2400" spc="-10" dirty="0">
                <a:latin typeface="Calibri"/>
                <a:cs typeface="Calibri"/>
              </a:rPr>
              <a:t>(LAN)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fld id="{81D60167-4931-47E6-BA6A-407CBD079E47}" type="slidenum">
              <a:rPr spc="-25" dirty="0"/>
              <a:t>45</a:t>
            </a:fld>
            <a:endParaRPr spc="-25"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18970" y="340106"/>
            <a:ext cx="5304790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LOCAL</a:t>
            </a:r>
            <a:r>
              <a:rPr spc="-195" dirty="0"/>
              <a:t> </a:t>
            </a:r>
            <a:r>
              <a:rPr dirty="0"/>
              <a:t>AREA</a:t>
            </a:r>
            <a:r>
              <a:rPr spc="-180" dirty="0"/>
              <a:t> </a:t>
            </a:r>
            <a:r>
              <a:rPr spc="-10" dirty="0"/>
              <a:t>NETWORK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93139" y="1186688"/>
            <a:ext cx="7615555" cy="4720590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297180" marR="5715" indent="-284480" algn="just">
              <a:lnSpc>
                <a:spcPts val="3020"/>
              </a:lnSpc>
              <a:spcBef>
                <a:spcPts val="484"/>
              </a:spcBef>
              <a:buFont typeface="Arial MT"/>
              <a:buChar char="–"/>
              <a:tabLst>
                <a:tab pos="298450" algn="l"/>
              </a:tabLst>
            </a:pPr>
            <a:r>
              <a:rPr sz="2800" dirty="0">
                <a:latin typeface="Calibri"/>
                <a:cs typeface="Calibri"/>
              </a:rPr>
              <a:t>Usually</a:t>
            </a:r>
            <a:r>
              <a:rPr sz="2800" spc="140" dirty="0"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0000FF"/>
                </a:solidFill>
                <a:latin typeface="Calibri"/>
                <a:cs typeface="Calibri"/>
              </a:rPr>
              <a:t>privately</a:t>
            </a:r>
            <a:r>
              <a:rPr sz="2800" spc="14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0000FF"/>
                </a:solidFill>
                <a:latin typeface="Calibri"/>
                <a:cs typeface="Calibri"/>
              </a:rPr>
              <a:t>owned</a:t>
            </a:r>
            <a:r>
              <a:rPr sz="2800" spc="15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and</a:t>
            </a:r>
            <a:r>
              <a:rPr sz="2800" spc="1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links</a:t>
            </a:r>
            <a:r>
              <a:rPr sz="2800" spc="1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1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devices</a:t>
            </a:r>
            <a:r>
              <a:rPr sz="2800" spc="1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in</a:t>
            </a:r>
            <a:r>
              <a:rPr sz="2800" spc="140" dirty="0">
                <a:latin typeface="Calibri"/>
                <a:cs typeface="Calibri"/>
              </a:rPr>
              <a:t> </a:t>
            </a:r>
            <a:r>
              <a:rPr sz="2800" spc="-50" dirty="0">
                <a:latin typeface="Calibri"/>
                <a:cs typeface="Calibri"/>
              </a:rPr>
              <a:t>a 	</a:t>
            </a:r>
            <a:r>
              <a:rPr sz="2800" dirty="0">
                <a:latin typeface="Calibri"/>
                <a:cs typeface="Calibri"/>
              </a:rPr>
              <a:t>single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office,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building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or</a:t>
            </a:r>
            <a:r>
              <a:rPr sz="2800" spc="-10" dirty="0">
                <a:latin typeface="Calibri"/>
                <a:cs typeface="Calibri"/>
              </a:rPr>
              <a:t> campus.</a:t>
            </a:r>
            <a:endParaRPr sz="2800">
              <a:latin typeface="Calibri"/>
              <a:cs typeface="Calibri"/>
            </a:endParaRPr>
          </a:p>
          <a:p>
            <a:pPr marL="297180" indent="-284480" algn="just">
              <a:lnSpc>
                <a:spcPct val="100000"/>
              </a:lnSpc>
              <a:spcBef>
                <a:spcPts val="295"/>
              </a:spcBef>
              <a:buFont typeface="Arial MT"/>
              <a:buChar char="–"/>
              <a:tabLst>
                <a:tab pos="297180" algn="l"/>
              </a:tabLst>
            </a:pPr>
            <a:r>
              <a:rPr sz="2800" dirty="0">
                <a:latin typeface="Calibri"/>
                <a:cs typeface="Calibri"/>
              </a:rPr>
              <a:t>Geographical</a:t>
            </a:r>
            <a:r>
              <a:rPr sz="2800" spc="-10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size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is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0000FF"/>
                </a:solidFill>
                <a:latin typeface="Calibri"/>
                <a:cs typeface="Calibri"/>
              </a:rPr>
              <a:t>few</a:t>
            </a:r>
            <a:r>
              <a:rPr sz="2800" spc="-9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0000FF"/>
                </a:solidFill>
                <a:latin typeface="Calibri"/>
                <a:cs typeface="Calibri"/>
              </a:rPr>
              <a:t>kilometers</a:t>
            </a:r>
            <a:r>
              <a:rPr sz="2800" spc="-10" dirty="0">
                <a:latin typeface="Calibri"/>
                <a:cs typeface="Calibri"/>
              </a:rPr>
              <a:t>.</a:t>
            </a:r>
            <a:endParaRPr sz="2800">
              <a:latin typeface="Calibri"/>
              <a:cs typeface="Calibri"/>
            </a:endParaRPr>
          </a:p>
          <a:p>
            <a:pPr marL="297180" marR="5080" indent="-284480" algn="just">
              <a:lnSpc>
                <a:spcPts val="3020"/>
              </a:lnSpc>
              <a:spcBef>
                <a:spcPts val="725"/>
              </a:spcBef>
              <a:buFont typeface="Arial MT"/>
              <a:buChar char="–"/>
              <a:tabLst>
                <a:tab pos="298450" algn="l"/>
              </a:tabLst>
            </a:pPr>
            <a:r>
              <a:rPr sz="2800" dirty="0">
                <a:latin typeface="Calibri"/>
                <a:cs typeface="Calibri"/>
              </a:rPr>
              <a:t>Designed</a:t>
            </a:r>
            <a:r>
              <a:rPr sz="2800" spc="32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to</a:t>
            </a:r>
            <a:r>
              <a:rPr sz="2800" spc="32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allow</a:t>
            </a:r>
            <a:r>
              <a:rPr sz="2800" spc="31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resources</a:t>
            </a:r>
            <a:r>
              <a:rPr sz="2800" spc="32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(hardware,</a:t>
            </a:r>
            <a:r>
              <a:rPr sz="2800" spc="31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software 	</a:t>
            </a:r>
            <a:r>
              <a:rPr sz="2800" dirty="0">
                <a:latin typeface="Calibri"/>
                <a:cs typeface="Calibri"/>
              </a:rPr>
              <a:t>or</a:t>
            </a:r>
            <a:r>
              <a:rPr sz="2800" spc="260" dirty="0">
                <a:latin typeface="Calibri"/>
                <a:cs typeface="Calibri"/>
              </a:rPr>
              <a:t>   </a:t>
            </a:r>
            <a:r>
              <a:rPr sz="2800" dirty="0">
                <a:latin typeface="Calibri"/>
                <a:cs typeface="Calibri"/>
              </a:rPr>
              <a:t>data)</a:t>
            </a:r>
            <a:r>
              <a:rPr sz="2800" spc="265" dirty="0">
                <a:latin typeface="Calibri"/>
                <a:cs typeface="Calibri"/>
              </a:rPr>
              <a:t>   </a:t>
            </a:r>
            <a:r>
              <a:rPr sz="2800" dirty="0">
                <a:latin typeface="Calibri"/>
                <a:cs typeface="Calibri"/>
              </a:rPr>
              <a:t>to</a:t>
            </a:r>
            <a:r>
              <a:rPr sz="2800" spc="265" dirty="0">
                <a:latin typeface="Calibri"/>
                <a:cs typeface="Calibri"/>
              </a:rPr>
              <a:t>   </a:t>
            </a:r>
            <a:r>
              <a:rPr sz="2800" dirty="0">
                <a:latin typeface="Calibri"/>
                <a:cs typeface="Calibri"/>
              </a:rPr>
              <a:t>be</a:t>
            </a:r>
            <a:r>
              <a:rPr sz="2800" spc="265" dirty="0">
                <a:latin typeface="Calibri"/>
                <a:cs typeface="Calibri"/>
              </a:rPr>
              <a:t>   </a:t>
            </a:r>
            <a:r>
              <a:rPr sz="2800" dirty="0">
                <a:latin typeface="Calibri"/>
                <a:cs typeface="Calibri"/>
              </a:rPr>
              <a:t>shared</a:t>
            </a:r>
            <a:r>
              <a:rPr sz="2800" spc="260" dirty="0">
                <a:latin typeface="Calibri"/>
                <a:cs typeface="Calibri"/>
              </a:rPr>
              <a:t>   </a:t>
            </a:r>
            <a:r>
              <a:rPr sz="2800" dirty="0">
                <a:latin typeface="Calibri"/>
                <a:cs typeface="Calibri"/>
              </a:rPr>
              <a:t>between</a:t>
            </a:r>
            <a:r>
              <a:rPr sz="2800" spc="265" dirty="0">
                <a:latin typeface="Calibri"/>
                <a:cs typeface="Calibri"/>
              </a:rPr>
              <a:t>   </a:t>
            </a:r>
            <a:r>
              <a:rPr sz="2800" spc="-10" dirty="0">
                <a:latin typeface="Calibri"/>
                <a:cs typeface="Calibri"/>
              </a:rPr>
              <a:t>personal 	computers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or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work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stations.</a:t>
            </a:r>
            <a:endParaRPr sz="2800">
              <a:latin typeface="Calibri"/>
              <a:cs typeface="Calibri"/>
            </a:endParaRPr>
          </a:p>
          <a:p>
            <a:pPr marL="297180" indent="-284480" algn="just">
              <a:lnSpc>
                <a:spcPct val="100000"/>
              </a:lnSpc>
              <a:spcBef>
                <a:spcPts val="295"/>
              </a:spcBef>
              <a:buFont typeface="Arial MT"/>
              <a:buChar char="–"/>
              <a:tabLst>
                <a:tab pos="297180" algn="l"/>
              </a:tabLst>
            </a:pPr>
            <a:r>
              <a:rPr sz="2800" dirty="0">
                <a:latin typeface="Calibri"/>
                <a:cs typeface="Calibri"/>
              </a:rPr>
              <a:t>In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general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use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one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type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of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media.</a:t>
            </a:r>
            <a:endParaRPr sz="2800">
              <a:latin typeface="Calibri"/>
              <a:cs typeface="Calibri"/>
            </a:endParaRPr>
          </a:p>
          <a:p>
            <a:pPr marL="297180" indent="-284480" algn="just">
              <a:lnSpc>
                <a:spcPct val="100000"/>
              </a:lnSpc>
              <a:spcBef>
                <a:spcPts val="340"/>
              </a:spcBef>
              <a:buFont typeface="Arial MT"/>
              <a:buChar char="–"/>
              <a:tabLst>
                <a:tab pos="297180" algn="l"/>
              </a:tabLst>
            </a:pPr>
            <a:r>
              <a:rPr sz="2800" spc="-20" dirty="0">
                <a:latin typeface="Calibri"/>
                <a:cs typeface="Calibri"/>
              </a:rPr>
              <a:t>Topologies: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bus,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ring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and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star.</a:t>
            </a:r>
            <a:endParaRPr sz="2800">
              <a:latin typeface="Calibri"/>
              <a:cs typeface="Calibri"/>
            </a:endParaRPr>
          </a:p>
          <a:p>
            <a:pPr marL="297180" marR="5715" indent="-284480" algn="just">
              <a:lnSpc>
                <a:spcPts val="3020"/>
              </a:lnSpc>
              <a:spcBef>
                <a:spcPts val="720"/>
              </a:spcBef>
              <a:buFont typeface="Arial MT"/>
              <a:buChar char="–"/>
              <a:tabLst>
                <a:tab pos="298450" algn="l"/>
              </a:tabLst>
            </a:pPr>
            <a:r>
              <a:rPr sz="2800" dirty="0">
                <a:latin typeface="Calibri"/>
                <a:cs typeface="Calibri"/>
              </a:rPr>
              <a:t>Data</a:t>
            </a:r>
            <a:r>
              <a:rPr sz="2800" spc="38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rates:</a:t>
            </a:r>
            <a:r>
              <a:rPr sz="2800" spc="39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4</a:t>
            </a:r>
            <a:r>
              <a:rPr sz="2800" spc="39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to</a:t>
            </a:r>
            <a:r>
              <a:rPr sz="2800" spc="39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16</a:t>
            </a:r>
            <a:r>
              <a:rPr sz="2800" spc="39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Mbps.</a:t>
            </a:r>
            <a:r>
              <a:rPr sz="2800" spc="39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Recent</a:t>
            </a:r>
            <a:r>
              <a:rPr sz="2800" spc="39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advancements 	</a:t>
            </a:r>
            <a:r>
              <a:rPr sz="2800" dirty="0">
                <a:latin typeface="Calibri"/>
                <a:cs typeface="Calibri"/>
              </a:rPr>
              <a:t>support</a:t>
            </a:r>
            <a:r>
              <a:rPr sz="2800" spc="509" dirty="0">
                <a:latin typeface="Calibri"/>
                <a:cs typeface="Calibri"/>
              </a:rPr>
              <a:t>  </a:t>
            </a:r>
            <a:r>
              <a:rPr sz="2800" dirty="0">
                <a:latin typeface="Calibri"/>
                <a:cs typeface="Calibri"/>
              </a:rPr>
              <a:t>up</a:t>
            </a:r>
            <a:r>
              <a:rPr sz="2800" spc="505" dirty="0">
                <a:latin typeface="Calibri"/>
                <a:cs typeface="Calibri"/>
              </a:rPr>
              <a:t>  </a:t>
            </a:r>
            <a:r>
              <a:rPr sz="2800" dirty="0">
                <a:latin typeface="Calibri"/>
                <a:cs typeface="Calibri"/>
              </a:rPr>
              <a:t>to</a:t>
            </a:r>
            <a:r>
              <a:rPr sz="2800" spc="509" dirty="0">
                <a:latin typeface="Calibri"/>
                <a:cs typeface="Calibri"/>
              </a:rPr>
              <a:t>  </a:t>
            </a:r>
            <a:r>
              <a:rPr sz="2800" dirty="0">
                <a:latin typeface="Calibri"/>
                <a:cs typeface="Calibri"/>
              </a:rPr>
              <a:t>100</a:t>
            </a:r>
            <a:r>
              <a:rPr sz="2800" spc="520" dirty="0">
                <a:latin typeface="Calibri"/>
                <a:cs typeface="Calibri"/>
              </a:rPr>
              <a:t>  </a:t>
            </a:r>
            <a:r>
              <a:rPr sz="2800" dirty="0">
                <a:latin typeface="Calibri"/>
                <a:cs typeface="Calibri"/>
              </a:rPr>
              <a:t>Mbps</a:t>
            </a:r>
            <a:r>
              <a:rPr sz="2800" spc="505" dirty="0">
                <a:latin typeface="Calibri"/>
                <a:cs typeface="Calibri"/>
              </a:rPr>
              <a:t>  </a:t>
            </a:r>
            <a:r>
              <a:rPr sz="2800" dirty="0">
                <a:latin typeface="Calibri"/>
                <a:cs typeface="Calibri"/>
              </a:rPr>
              <a:t>and</a:t>
            </a:r>
            <a:r>
              <a:rPr sz="2800" spc="509" dirty="0">
                <a:latin typeface="Calibri"/>
                <a:cs typeface="Calibri"/>
              </a:rPr>
              <a:t>  </a:t>
            </a:r>
            <a:r>
              <a:rPr sz="2800" dirty="0">
                <a:latin typeface="Calibri"/>
                <a:cs typeface="Calibri"/>
              </a:rPr>
              <a:t>Gbps</a:t>
            </a:r>
            <a:r>
              <a:rPr sz="2800" spc="515" dirty="0">
                <a:latin typeface="Calibri"/>
                <a:cs typeface="Calibri"/>
              </a:rPr>
              <a:t>  </a:t>
            </a:r>
            <a:r>
              <a:rPr sz="2800" dirty="0">
                <a:latin typeface="Calibri"/>
                <a:cs typeface="Calibri"/>
              </a:rPr>
              <a:t>is</a:t>
            </a:r>
            <a:r>
              <a:rPr sz="2800" spc="505" dirty="0">
                <a:latin typeface="Calibri"/>
                <a:cs typeface="Calibri"/>
              </a:rPr>
              <a:t>  </a:t>
            </a:r>
            <a:r>
              <a:rPr sz="2800" spc="-25" dirty="0">
                <a:latin typeface="Calibri"/>
                <a:cs typeface="Calibri"/>
              </a:rPr>
              <a:t>in 	</a:t>
            </a:r>
            <a:r>
              <a:rPr sz="2800" spc="-10" dirty="0">
                <a:latin typeface="Calibri"/>
                <a:cs typeface="Calibri"/>
              </a:rPr>
              <a:t>development.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05367-5FF1-427D-B981-44FDB22FC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8600"/>
            <a:ext cx="8018779" cy="677108"/>
          </a:xfrm>
        </p:spPr>
        <p:txBody>
          <a:bodyPr/>
          <a:lstStyle/>
          <a:p>
            <a:pPr algn="ctr"/>
            <a:r>
              <a:rPr lang="en-US" b="1" i="0" dirty="0">
                <a:solidFill>
                  <a:srgbClr val="1D1D1F"/>
                </a:solidFill>
                <a:effectLst/>
                <a:latin typeface="system-ui"/>
              </a:rPr>
              <a:t>Question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6545E9-BA2F-4318-835B-BC6F023955A1}"/>
              </a:ext>
            </a:extLst>
          </p:cNvPr>
          <p:cNvSpPr txBox="1"/>
          <p:nvPr/>
        </p:nvSpPr>
        <p:spPr>
          <a:xfrm>
            <a:off x="609601" y="1676401"/>
            <a:ext cx="8077200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800" b="0" i="1" dirty="0">
                <a:solidFill>
                  <a:srgbClr val="1D1D1F"/>
                </a:solidFill>
                <a:effectLst/>
                <a:latin typeface="system-ui"/>
              </a:rPr>
              <a:t>Which topology is LEAST common in modern LANs?</a:t>
            </a:r>
            <a:br>
              <a:rPr lang="en-US" sz="2800" dirty="0"/>
            </a:br>
            <a:r>
              <a:rPr lang="en-US" sz="2800" b="0" i="0" dirty="0">
                <a:solidFill>
                  <a:srgbClr val="1D1D1F"/>
                </a:solidFill>
                <a:effectLst/>
                <a:latin typeface="system-ui"/>
              </a:rPr>
              <a:t>A) Star </a:t>
            </a:r>
            <a:br>
              <a:rPr lang="en-US" sz="2800" dirty="0"/>
            </a:br>
            <a:r>
              <a:rPr lang="en-US" sz="2800" b="0" i="0" dirty="0">
                <a:solidFill>
                  <a:srgbClr val="1D1D1F"/>
                </a:solidFill>
                <a:effectLst/>
                <a:latin typeface="system-ui"/>
              </a:rPr>
              <a:t>B) Bus </a:t>
            </a:r>
            <a:br>
              <a:rPr lang="en-US" sz="2800" dirty="0"/>
            </a:br>
            <a:r>
              <a:rPr lang="en-US" sz="2800" b="0" i="0" dirty="0">
                <a:solidFill>
                  <a:srgbClr val="1D1D1F"/>
                </a:solidFill>
                <a:effectLst/>
                <a:latin typeface="system-ui"/>
              </a:rPr>
              <a:t>C) Mesh </a:t>
            </a:r>
            <a:br>
              <a:rPr lang="en-US" sz="2800" dirty="0"/>
            </a:br>
            <a:r>
              <a:rPr lang="en-US" sz="2800" b="0" i="0" dirty="0">
                <a:solidFill>
                  <a:srgbClr val="1D1D1F"/>
                </a:solidFill>
                <a:effectLst/>
                <a:latin typeface="system-ui"/>
              </a:rPr>
              <a:t>D) Ring </a:t>
            </a:r>
            <a:br>
              <a:rPr lang="en-US" sz="2800" dirty="0"/>
            </a:br>
            <a:endParaRPr lang="en-US" sz="2800" b="0" i="0" dirty="0">
              <a:solidFill>
                <a:srgbClr val="1D1D1F"/>
              </a:solidFill>
              <a:effectLst/>
              <a:latin typeface="system-ui"/>
            </a:endParaRPr>
          </a:p>
        </p:txBody>
      </p:sp>
    </p:spTree>
    <p:extLst>
      <p:ext uri="{BB962C8B-B14F-4D97-AF65-F5344CB8AC3E}">
        <p14:creationId xmlns:p14="http://schemas.microsoft.com/office/powerpoint/2010/main" val="113220555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05367-5FF1-427D-B981-44FDB22FC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8600"/>
            <a:ext cx="8018779" cy="677108"/>
          </a:xfrm>
        </p:spPr>
        <p:txBody>
          <a:bodyPr/>
          <a:lstStyle/>
          <a:p>
            <a:pPr algn="ctr"/>
            <a:r>
              <a:rPr lang="en-US" b="1" i="0" dirty="0">
                <a:solidFill>
                  <a:srgbClr val="1D1D1F"/>
                </a:solidFill>
                <a:effectLst/>
                <a:latin typeface="system-ui"/>
              </a:rPr>
              <a:t>Question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6545E9-BA2F-4318-835B-BC6F023955A1}"/>
              </a:ext>
            </a:extLst>
          </p:cNvPr>
          <p:cNvSpPr txBox="1"/>
          <p:nvPr/>
        </p:nvSpPr>
        <p:spPr>
          <a:xfrm>
            <a:off x="609601" y="1676401"/>
            <a:ext cx="8077200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800" b="0" i="1" dirty="0">
                <a:solidFill>
                  <a:srgbClr val="1D1D1F"/>
                </a:solidFill>
                <a:effectLst/>
                <a:latin typeface="system-ui"/>
              </a:rPr>
              <a:t>Which topology is LEAST common in modern LANs?</a:t>
            </a:r>
          </a:p>
          <a:p>
            <a:pPr algn="l"/>
            <a:br>
              <a:rPr lang="en-US" sz="2800" dirty="0"/>
            </a:br>
            <a:r>
              <a:rPr lang="en-US" sz="2800" b="0" i="0" dirty="0">
                <a:solidFill>
                  <a:srgbClr val="1D1D1F"/>
                </a:solidFill>
                <a:effectLst/>
                <a:latin typeface="system-ui"/>
              </a:rPr>
              <a:t>A) Star ✅ </a:t>
            </a:r>
            <a:r>
              <a:rPr lang="en-US" sz="2800" b="0" i="1" dirty="0">
                <a:solidFill>
                  <a:srgbClr val="1D1D1F"/>
                </a:solidFill>
                <a:effectLst/>
                <a:latin typeface="system-ui"/>
              </a:rPr>
              <a:t>(Most common today)</a:t>
            </a:r>
            <a:br>
              <a:rPr lang="en-US" sz="2800" dirty="0"/>
            </a:br>
            <a:r>
              <a:rPr lang="en-US" sz="2800" b="0" i="0" dirty="0">
                <a:solidFill>
                  <a:srgbClr val="1D1D1F"/>
                </a:solidFill>
                <a:effectLst/>
                <a:latin typeface="system-ui"/>
              </a:rPr>
              <a:t>B) Bus ❌ </a:t>
            </a:r>
            <a:r>
              <a:rPr lang="en-US" sz="2800" b="0" i="1" dirty="0">
                <a:solidFill>
                  <a:srgbClr val="1D1D1F"/>
                </a:solidFill>
                <a:effectLst/>
                <a:latin typeface="system-ui"/>
              </a:rPr>
              <a:t>(Legacy Ethernet)</a:t>
            </a:r>
            <a:br>
              <a:rPr lang="en-US" sz="2800" dirty="0"/>
            </a:br>
            <a:r>
              <a:rPr lang="en-US" sz="2800" b="0" i="0" dirty="0">
                <a:solidFill>
                  <a:srgbClr val="1D1D1F"/>
                </a:solidFill>
                <a:effectLst/>
                <a:latin typeface="system-ui"/>
              </a:rPr>
              <a:t>C) Mesh ❌ </a:t>
            </a:r>
            <a:r>
              <a:rPr lang="en-US" sz="2800" b="0" i="1" dirty="0">
                <a:solidFill>
                  <a:srgbClr val="1D1D1F"/>
                </a:solidFill>
                <a:effectLst/>
                <a:latin typeface="system-ui"/>
              </a:rPr>
              <a:t>(Rare due to cost)</a:t>
            </a:r>
            <a:br>
              <a:rPr lang="en-US" sz="2800" dirty="0"/>
            </a:br>
            <a:r>
              <a:rPr lang="en-US" sz="2800" b="0" i="0" dirty="0">
                <a:solidFill>
                  <a:srgbClr val="1D1D1F"/>
                </a:solidFill>
                <a:effectLst/>
                <a:latin typeface="system-ui"/>
              </a:rPr>
              <a:t>D) Ring ❌ </a:t>
            </a:r>
            <a:r>
              <a:rPr lang="en-US" sz="2800" b="0" i="1" dirty="0">
                <a:solidFill>
                  <a:srgbClr val="1D1D1F"/>
                </a:solidFill>
                <a:effectLst/>
                <a:latin typeface="system-ui"/>
              </a:rPr>
              <a:t>(Token Ring obsolete)</a:t>
            </a:r>
            <a:br>
              <a:rPr lang="en-US" sz="2800" dirty="0"/>
            </a:br>
            <a:endParaRPr lang="en-US" sz="2800" b="0" i="0" dirty="0">
              <a:solidFill>
                <a:srgbClr val="1D1D1F"/>
              </a:solidFill>
              <a:effectLst/>
              <a:latin typeface="system-ui"/>
            </a:endParaRPr>
          </a:p>
        </p:txBody>
      </p:sp>
    </p:spTree>
    <p:extLst>
      <p:ext uri="{BB962C8B-B14F-4D97-AF65-F5344CB8AC3E}">
        <p14:creationId xmlns:p14="http://schemas.microsoft.com/office/powerpoint/2010/main" val="328484740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92708" rIns="0" bIns="0" rtlCol="0">
            <a:spAutoFit/>
          </a:bodyPr>
          <a:lstStyle/>
          <a:p>
            <a:pPr marL="15875">
              <a:lnSpc>
                <a:spcPct val="100000"/>
              </a:lnSpc>
              <a:spcBef>
                <a:spcPts val="105"/>
              </a:spcBef>
            </a:pPr>
            <a:r>
              <a:rPr sz="4000" dirty="0"/>
              <a:t>LAN</a:t>
            </a:r>
            <a:r>
              <a:rPr sz="4000" spc="-50" dirty="0"/>
              <a:t> </a:t>
            </a:r>
            <a:r>
              <a:rPr sz="4000" dirty="0"/>
              <a:t>connecting</a:t>
            </a:r>
            <a:r>
              <a:rPr sz="4000" spc="-70" dirty="0"/>
              <a:t> </a:t>
            </a:r>
            <a:r>
              <a:rPr sz="4000" dirty="0"/>
              <a:t>12</a:t>
            </a:r>
            <a:r>
              <a:rPr sz="4000" spc="-65" dirty="0"/>
              <a:t> </a:t>
            </a:r>
            <a:r>
              <a:rPr sz="4000" dirty="0"/>
              <a:t>computers</a:t>
            </a:r>
            <a:r>
              <a:rPr sz="4000" spc="-65" dirty="0"/>
              <a:t> </a:t>
            </a:r>
            <a:r>
              <a:rPr sz="4000" dirty="0"/>
              <a:t>in</a:t>
            </a:r>
            <a:r>
              <a:rPr sz="4000" spc="-70" dirty="0"/>
              <a:t> </a:t>
            </a:r>
            <a:r>
              <a:rPr sz="4000" dirty="0"/>
              <a:t>a</a:t>
            </a:r>
            <a:r>
              <a:rPr sz="4000" spc="-50" dirty="0"/>
              <a:t> </a:t>
            </a:r>
            <a:r>
              <a:rPr sz="4000" spc="-25" dirty="0"/>
              <a:t>Hub</a:t>
            </a:r>
            <a:endParaRPr sz="40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90600" y="1600136"/>
            <a:ext cx="7197596" cy="4526026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fld id="{81D60167-4931-47E6-BA6A-407CBD079E47}" type="slidenum">
              <a:rPr spc="-25" dirty="0"/>
              <a:t>48</a:t>
            </a:fld>
            <a:endParaRPr spc="-25" dirty="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fld id="{81D60167-4931-47E6-BA6A-407CBD079E47}" type="slidenum">
              <a:rPr spc="-25" dirty="0"/>
              <a:t>49</a:t>
            </a:fld>
            <a:endParaRPr spc="-25"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23975" y="462279"/>
            <a:ext cx="749617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0" dirty="0"/>
              <a:t>METROPOLITAN</a:t>
            </a:r>
            <a:r>
              <a:rPr spc="-170" dirty="0"/>
              <a:t> </a:t>
            </a:r>
            <a:r>
              <a:rPr dirty="0"/>
              <a:t>AREA</a:t>
            </a:r>
            <a:r>
              <a:rPr spc="-170" dirty="0"/>
              <a:t> </a:t>
            </a:r>
            <a:r>
              <a:rPr spc="-10" dirty="0"/>
              <a:t>NETWORK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34187" y="1410335"/>
            <a:ext cx="7616190" cy="403732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7180" marR="5080" indent="-284480" algn="just">
              <a:lnSpc>
                <a:spcPct val="100000"/>
              </a:lnSpc>
              <a:spcBef>
                <a:spcPts val="100"/>
              </a:spcBef>
              <a:buFont typeface="Arial MT"/>
              <a:buChar char="–"/>
              <a:tabLst>
                <a:tab pos="298450" algn="l"/>
              </a:tabLst>
            </a:pPr>
            <a:r>
              <a:rPr sz="2800" dirty="0">
                <a:latin typeface="Calibri"/>
                <a:cs typeface="Calibri"/>
              </a:rPr>
              <a:t>Designed</a:t>
            </a:r>
            <a:r>
              <a:rPr sz="2800" spc="150" dirty="0">
                <a:latin typeface="Calibri"/>
                <a:cs typeface="Calibri"/>
              </a:rPr>
              <a:t>  </a:t>
            </a:r>
            <a:r>
              <a:rPr sz="2800" dirty="0">
                <a:latin typeface="Calibri"/>
                <a:cs typeface="Calibri"/>
              </a:rPr>
              <a:t>for</a:t>
            </a:r>
            <a:r>
              <a:rPr sz="2800" spc="145" dirty="0">
                <a:latin typeface="Calibri"/>
                <a:cs typeface="Calibri"/>
              </a:rPr>
              <a:t> 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155" dirty="0">
                <a:latin typeface="Calibri"/>
                <a:cs typeface="Calibri"/>
              </a:rPr>
              <a:t>  </a:t>
            </a:r>
            <a:r>
              <a:rPr sz="2800" dirty="0">
                <a:latin typeface="Calibri"/>
                <a:cs typeface="Calibri"/>
              </a:rPr>
              <a:t>customers</a:t>
            </a:r>
            <a:r>
              <a:rPr sz="2800" spc="155" dirty="0">
                <a:latin typeface="Calibri"/>
                <a:cs typeface="Calibri"/>
              </a:rPr>
              <a:t>  </a:t>
            </a:r>
            <a:r>
              <a:rPr sz="2800" dirty="0">
                <a:latin typeface="Calibri"/>
                <a:cs typeface="Calibri"/>
              </a:rPr>
              <a:t>who</a:t>
            </a:r>
            <a:r>
              <a:rPr sz="2800" spc="150" dirty="0">
                <a:latin typeface="Calibri"/>
                <a:cs typeface="Calibri"/>
              </a:rPr>
              <a:t>  </a:t>
            </a:r>
            <a:r>
              <a:rPr sz="2800" dirty="0">
                <a:latin typeface="Calibri"/>
                <a:cs typeface="Calibri"/>
              </a:rPr>
              <a:t>need</a:t>
            </a:r>
            <a:r>
              <a:rPr sz="2800" spc="150" dirty="0">
                <a:latin typeface="Calibri"/>
                <a:cs typeface="Calibri"/>
              </a:rPr>
              <a:t>  </a:t>
            </a:r>
            <a:r>
              <a:rPr sz="2800" dirty="0">
                <a:latin typeface="Calibri"/>
                <a:cs typeface="Calibri"/>
              </a:rPr>
              <a:t>a</a:t>
            </a:r>
            <a:r>
              <a:rPr sz="2800" spc="155" dirty="0">
                <a:latin typeface="Calibri"/>
                <a:cs typeface="Calibri"/>
              </a:rPr>
              <a:t>  </a:t>
            </a:r>
            <a:r>
              <a:rPr sz="2800" spc="-20" dirty="0">
                <a:solidFill>
                  <a:srgbClr val="0000FF"/>
                </a:solidFill>
                <a:latin typeface="Calibri"/>
                <a:cs typeface="Calibri"/>
              </a:rPr>
              <a:t>high 	</a:t>
            </a:r>
            <a:r>
              <a:rPr sz="2800" dirty="0">
                <a:solidFill>
                  <a:srgbClr val="0000FF"/>
                </a:solidFill>
                <a:latin typeface="Calibri"/>
                <a:cs typeface="Calibri"/>
              </a:rPr>
              <a:t>speed</a:t>
            </a:r>
            <a:r>
              <a:rPr sz="2800" spc="40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connectivity,</a:t>
            </a:r>
            <a:r>
              <a:rPr sz="2800" spc="40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normally</a:t>
            </a:r>
            <a:r>
              <a:rPr sz="2800" spc="38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to</a:t>
            </a:r>
            <a:r>
              <a:rPr sz="2800" spc="40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39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internet</a:t>
            </a:r>
            <a:r>
              <a:rPr sz="2800" spc="40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and 	</a:t>
            </a:r>
            <a:r>
              <a:rPr sz="2800" dirty="0">
                <a:latin typeface="Calibri"/>
                <a:cs typeface="Calibri"/>
              </a:rPr>
              <a:t>spread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over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city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or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part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of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city.</a:t>
            </a:r>
            <a:endParaRPr sz="2800" dirty="0">
              <a:latin typeface="Calibri"/>
              <a:cs typeface="Calibri"/>
            </a:endParaRPr>
          </a:p>
          <a:p>
            <a:pPr marL="297180" marR="5080" indent="-284480" algn="just">
              <a:lnSpc>
                <a:spcPct val="100000"/>
              </a:lnSpc>
              <a:spcBef>
                <a:spcPts val="670"/>
              </a:spcBef>
              <a:buFont typeface="Arial MT"/>
              <a:buChar char="–"/>
              <a:tabLst>
                <a:tab pos="298450" algn="l"/>
              </a:tabLst>
            </a:pPr>
            <a:r>
              <a:rPr sz="2800" dirty="0">
                <a:latin typeface="Calibri"/>
                <a:cs typeface="Calibri"/>
              </a:rPr>
              <a:t>Maybe</a:t>
            </a:r>
            <a:r>
              <a:rPr sz="2800" spc="30" dirty="0">
                <a:latin typeface="Calibri"/>
                <a:cs typeface="Calibri"/>
              </a:rPr>
              <a:t>  </a:t>
            </a:r>
            <a:r>
              <a:rPr sz="2800" dirty="0">
                <a:latin typeface="Calibri"/>
                <a:cs typeface="Calibri"/>
              </a:rPr>
              <a:t>a</a:t>
            </a:r>
            <a:r>
              <a:rPr sz="2800" spc="40" dirty="0">
                <a:latin typeface="Calibri"/>
                <a:cs typeface="Calibri"/>
              </a:rPr>
              <a:t>  </a:t>
            </a:r>
            <a:r>
              <a:rPr sz="2800" dirty="0">
                <a:latin typeface="Calibri"/>
                <a:cs typeface="Calibri"/>
              </a:rPr>
              <a:t>single</a:t>
            </a:r>
            <a:r>
              <a:rPr sz="2800" spc="30" dirty="0">
                <a:latin typeface="Calibri"/>
                <a:cs typeface="Calibri"/>
              </a:rPr>
              <a:t>  </a:t>
            </a:r>
            <a:r>
              <a:rPr sz="2800" dirty="0">
                <a:latin typeface="Calibri"/>
                <a:cs typeface="Calibri"/>
              </a:rPr>
              <a:t>network</a:t>
            </a:r>
            <a:r>
              <a:rPr sz="2800" spc="30" dirty="0">
                <a:latin typeface="Calibri"/>
                <a:cs typeface="Calibri"/>
              </a:rPr>
              <a:t>  </a:t>
            </a:r>
            <a:r>
              <a:rPr sz="2800" dirty="0">
                <a:latin typeface="Calibri"/>
                <a:cs typeface="Calibri"/>
              </a:rPr>
              <a:t>or</a:t>
            </a:r>
            <a:r>
              <a:rPr sz="2800" spc="35" dirty="0">
                <a:latin typeface="Calibri"/>
                <a:cs typeface="Calibri"/>
              </a:rPr>
              <a:t>  </a:t>
            </a:r>
            <a:r>
              <a:rPr sz="2800" dirty="0">
                <a:latin typeface="Calibri"/>
                <a:cs typeface="Calibri"/>
              </a:rPr>
              <a:t>maybe</a:t>
            </a:r>
            <a:r>
              <a:rPr sz="2800" spc="35" dirty="0">
                <a:latin typeface="Calibri"/>
                <a:cs typeface="Calibri"/>
              </a:rPr>
              <a:t>  </a:t>
            </a:r>
            <a:r>
              <a:rPr sz="2800" dirty="0">
                <a:latin typeface="Calibri"/>
                <a:cs typeface="Calibri"/>
              </a:rPr>
              <a:t>a</a:t>
            </a:r>
            <a:r>
              <a:rPr sz="2800" spc="35" dirty="0">
                <a:latin typeface="Calibri"/>
                <a:cs typeface="Calibri"/>
              </a:rPr>
              <a:t>  </a:t>
            </a:r>
            <a:r>
              <a:rPr sz="2800" dirty="0">
                <a:latin typeface="Calibri"/>
                <a:cs typeface="Calibri"/>
              </a:rPr>
              <a:t>means</a:t>
            </a:r>
            <a:r>
              <a:rPr sz="2800" spc="40" dirty="0">
                <a:latin typeface="Calibri"/>
                <a:cs typeface="Calibri"/>
              </a:rPr>
              <a:t>  </a:t>
            </a:r>
            <a:r>
              <a:rPr sz="2800" spc="-25" dirty="0">
                <a:latin typeface="Calibri"/>
                <a:cs typeface="Calibri"/>
              </a:rPr>
              <a:t>of 	</a:t>
            </a:r>
            <a:r>
              <a:rPr sz="2800" dirty="0">
                <a:latin typeface="Calibri"/>
                <a:cs typeface="Calibri"/>
              </a:rPr>
              <a:t>connecting</a:t>
            </a:r>
            <a:r>
              <a:rPr sz="2800" spc="18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number</a:t>
            </a:r>
            <a:r>
              <a:rPr sz="2800" spc="1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of</a:t>
            </a:r>
            <a:r>
              <a:rPr sz="2800" spc="18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LANs</a:t>
            </a:r>
            <a:r>
              <a:rPr sz="2800" spc="1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into</a:t>
            </a:r>
            <a:r>
              <a:rPr sz="2800" spc="19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</a:t>
            </a:r>
            <a:r>
              <a:rPr sz="2800" spc="18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larger</a:t>
            </a:r>
            <a:r>
              <a:rPr sz="2800" spc="18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network 	</a:t>
            </a:r>
            <a:r>
              <a:rPr sz="2800" dirty="0">
                <a:latin typeface="Calibri"/>
                <a:cs typeface="Calibri"/>
              </a:rPr>
              <a:t>so</a:t>
            </a:r>
            <a:r>
              <a:rPr sz="2800" spc="484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that</a:t>
            </a:r>
            <a:r>
              <a:rPr sz="2800" spc="484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resources</a:t>
            </a:r>
            <a:r>
              <a:rPr sz="2800" spc="4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may</a:t>
            </a:r>
            <a:r>
              <a:rPr sz="2800" spc="4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be</a:t>
            </a:r>
            <a:r>
              <a:rPr sz="2800" spc="4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shared</a:t>
            </a:r>
            <a:r>
              <a:rPr sz="2800" spc="484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LAN-to-</a:t>
            </a:r>
            <a:r>
              <a:rPr sz="2800" dirty="0">
                <a:latin typeface="Calibri"/>
                <a:cs typeface="Calibri"/>
              </a:rPr>
              <a:t>LAN</a:t>
            </a:r>
            <a:r>
              <a:rPr sz="2800" spc="49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as 	</a:t>
            </a:r>
            <a:r>
              <a:rPr sz="2800" dirty="0">
                <a:latin typeface="Calibri"/>
                <a:cs typeface="Calibri"/>
              </a:rPr>
              <a:t>well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as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device-</a:t>
            </a:r>
            <a:r>
              <a:rPr sz="2800" spc="-25" dirty="0">
                <a:latin typeface="Calibri"/>
                <a:cs typeface="Calibri"/>
              </a:rPr>
              <a:t>to-</a:t>
            </a:r>
            <a:r>
              <a:rPr sz="2800" spc="-10" dirty="0">
                <a:latin typeface="Calibri"/>
                <a:cs typeface="Calibri"/>
              </a:rPr>
              <a:t>device.</a:t>
            </a:r>
            <a:endParaRPr sz="2800" dirty="0">
              <a:latin typeface="Calibri"/>
              <a:cs typeface="Calibri"/>
            </a:endParaRPr>
          </a:p>
          <a:p>
            <a:pPr marL="297180" marR="5080" indent="-284480" algn="just">
              <a:lnSpc>
                <a:spcPct val="100000"/>
              </a:lnSpc>
              <a:spcBef>
                <a:spcPts val="675"/>
              </a:spcBef>
              <a:buFont typeface="Arial MT"/>
              <a:buChar char="–"/>
              <a:tabLst>
                <a:tab pos="298450" algn="l"/>
              </a:tabLst>
            </a:pPr>
            <a:r>
              <a:rPr sz="2800" dirty="0">
                <a:latin typeface="Calibri"/>
                <a:cs typeface="Calibri"/>
              </a:rPr>
              <a:t>Example:</a:t>
            </a:r>
            <a:r>
              <a:rPr sz="2800" spc="38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</a:t>
            </a:r>
            <a:r>
              <a:rPr sz="2800" spc="39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company</a:t>
            </a:r>
            <a:r>
              <a:rPr sz="2800" spc="40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can</a:t>
            </a:r>
            <a:r>
              <a:rPr sz="2800" spc="39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use</a:t>
            </a:r>
            <a:r>
              <a:rPr sz="2800" spc="39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</a:t>
            </a:r>
            <a:r>
              <a:rPr sz="2800" spc="39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MAN</a:t>
            </a:r>
            <a:r>
              <a:rPr sz="2800" spc="39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to</a:t>
            </a:r>
            <a:r>
              <a:rPr sz="2800" spc="39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connect 	</a:t>
            </a:r>
            <a:r>
              <a:rPr sz="2800" dirty="0">
                <a:latin typeface="Calibri"/>
                <a:cs typeface="Calibri"/>
              </a:rPr>
              <a:t>LANs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in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all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its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offices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throughout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city.</a:t>
            </a:r>
            <a:endParaRPr sz="28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fld id="{81D60167-4931-47E6-BA6A-407CBD079E47}" type="slidenum">
              <a:rPr spc="-25" dirty="0"/>
              <a:t>5</a:t>
            </a:fld>
            <a:endParaRPr spc="-25" dirty="0"/>
          </a:p>
        </p:txBody>
      </p:sp>
      <p:sp>
        <p:nvSpPr>
          <p:cNvPr id="3" name="object 3"/>
          <p:cNvSpPr txBox="1"/>
          <p:nvPr/>
        </p:nvSpPr>
        <p:spPr>
          <a:xfrm>
            <a:off x="535940" y="1509724"/>
            <a:ext cx="8072120" cy="3168175"/>
          </a:xfrm>
          <a:prstGeom prst="rect">
            <a:avLst/>
          </a:prstGeom>
        </p:spPr>
        <p:txBody>
          <a:bodyPr vert="horz" wrap="square" lIns="0" tIns="109855" rIns="0" bIns="0" rtlCol="0">
            <a:spAutoFit/>
          </a:bodyPr>
          <a:lstStyle/>
          <a:p>
            <a:pPr marL="355600" marR="5080" algn="just">
              <a:lnSpc>
                <a:spcPct val="100000"/>
              </a:lnSpc>
              <a:spcBef>
                <a:spcPts val="770"/>
              </a:spcBef>
            </a:pPr>
            <a:r>
              <a:rPr sz="3200" dirty="0">
                <a:solidFill>
                  <a:srgbClr val="FF0000"/>
                </a:solidFill>
                <a:latin typeface="Calibri"/>
                <a:cs typeface="Calibri"/>
              </a:rPr>
              <a:t>Data</a:t>
            </a:r>
            <a:r>
              <a:rPr sz="3200" spc="17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FF0000"/>
                </a:solidFill>
                <a:latin typeface="Calibri"/>
                <a:cs typeface="Calibri"/>
              </a:rPr>
              <a:t>communications</a:t>
            </a:r>
            <a:r>
              <a:rPr sz="3200" spc="19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FF0000"/>
                </a:solidFill>
                <a:latin typeface="Calibri"/>
                <a:cs typeface="Calibri"/>
              </a:rPr>
              <a:t>is</a:t>
            </a:r>
            <a:r>
              <a:rPr sz="3200" spc="18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FF0000"/>
                </a:solidFill>
                <a:latin typeface="Calibri"/>
                <a:cs typeface="Calibri"/>
              </a:rPr>
              <a:t>the</a:t>
            </a:r>
            <a:r>
              <a:rPr sz="3200" spc="18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FF0000"/>
                </a:solidFill>
                <a:latin typeface="Calibri"/>
                <a:cs typeface="Calibri"/>
              </a:rPr>
              <a:t>exchange</a:t>
            </a:r>
            <a:r>
              <a:rPr sz="3200" spc="18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FF0000"/>
                </a:solidFill>
                <a:latin typeface="Calibri"/>
                <a:cs typeface="Calibri"/>
              </a:rPr>
              <a:t>of</a:t>
            </a:r>
            <a:r>
              <a:rPr sz="3200" spc="18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200" spc="-20" dirty="0">
                <a:solidFill>
                  <a:srgbClr val="FF0000"/>
                </a:solidFill>
                <a:latin typeface="Calibri"/>
                <a:cs typeface="Calibri"/>
              </a:rPr>
              <a:t>data </a:t>
            </a:r>
            <a:r>
              <a:rPr sz="3200" dirty="0">
                <a:solidFill>
                  <a:srgbClr val="FF0000"/>
                </a:solidFill>
                <a:latin typeface="Calibri"/>
                <a:cs typeface="Calibri"/>
              </a:rPr>
              <a:t>between</a:t>
            </a:r>
            <a:r>
              <a:rPr sz="3200" spc="459" dirty="0">
                <a:solidFill>
                  <a:srgbClr val="FF0000"/>
                </a:solidFill>
                <a:latin typeface="Calibri"/>
                <a:cs typeface="Calibri"/>
              </a:rPr>
              <a:t>  </a:t>
            </a:r>
            <a:r>
              <a:rPr sz="3200" dirty="0">
                <a:solidFill>
                  <a:srgbClr val="FF0000"/>
                </a:solidFill>
                <a:latin typeface="Calibri"/>
                <a:cs typeface="Calibri"/>
              </a:rPr>
              <a:t>two</a:t>
            </a:r>
            <a:r>
              <a:rPr sz="3200" spc="465" dirty="0">
                <a:solidFill>
                  <a:srgbClr val="FF0000"/>
                </a:solidFill>
                <a:latin typeface="Calibri"/>
                <a:cs typeface="Calibri"/>
              </a:rPr>
              <a:t>  </a:t>
            </a:r>
            <a:r>
              <a:rPr sz="3200" dirty="0">
                <a:solidFill>
                  <a:srgbClr val="FF0000"/>
                </a:solidFill>
                <a:latin typeface="Calibri"/>
                <a:cs typeface="Calibri"/>
              </a:rPr>
              <a:t>devices</a:t>
            </a:r>
            <a:r>
              <a:rPr sz="3200" spc="459" dirty="0">
                <a:solidFill>
                  <a:srgbClr val="FF0000"/>
                </a:solidFill>
                <a:latin typeface="Calibri"/>
                <a:cs typeface="Calibri"/>
              </a:rPr>
              <a:t>  </a:t>
            </a:r>
            <a:r>
              <a:rPr sz="3200" dirty="0">
                <a:solidFill>
                  <a:srgbClr val="FF0000"/>
                </a:solidFill>
                <a:latin typeface="Calibri"/>
                <a:cs typeface="Calibri"/>
              </a:rPr>
              <a:t>via</a:t>
            </a:r>
            <a:r>
              <a:rPr sz="3200" spc="475" dirty="0">
                <a:solidFill>
                  <a:srgbClr val="FF0000"/>
                </a:solidFill>
                <a:latin typeface="Calibri"/>
                <a:cs typeface="Calibri"/>
              </a:rPr>
              <a:t>  </a:t>
            </a:r>
            <a:r>
              <a:rPr sz="3200" dirty="0">
                <a:solidFill>
                  <a:srgbClr val="FF0000"/>
                </a:solidFill>
                <a:latin typeface="Calibri"/>
                <a:cs typeface="Calibri"/>
              </a:rPr>
              <a:t>some</a:t>
            </a:r>
            <a:r>
              <a:rPr sz="3200" spc="465" dirty="0">
                <a:solidFill>
                  <a:srgbClr val="FF0000"/>
                </a:solidFill>
                <a:latin typeface="Calibri"/>
                <a:cs typeface="Calibri"/>
              </a:rPr>
              <a:t>  </a:t>
            </a:r>
            <a:r>
              <a:rPr sz="3200" dirty="0">
                <a:solidFill>
                  <a:srgbClr val="FF0000"/>
                </a:solidFill>
                <a:latin typeface="Calibri"/>
                <a:cs typeface="Calibri"/>
              </a:rPr>
              <a:t>form</a:t>
            </a:r>
            <a:r>
              <a:rPr sz="3200" spc="459" dirty="0">
                <a:solidFill>
                  <a:srgbClr val="FF0000"/>
                </a:solidFill>
                <a:latin typeface="Calibri"/>
                <a:cs typeface="Calibri"/>
              </a:rPr>
              <a:t>  </a:t>
            </a:r>
            <a:r>
              <a:rPr sz="3200" spc="-25" dirty="0">
                <a:solidFill>
                  <a:srgbClr val="FF0000"/>
                </a:solidFill>
                <a:latin typeface="Calibri"/>
                <a:cs typeface="Calibri"/>
              </a:rPr>
              <a:t>of </a:t>
            </a:r>
            <a:r>
              <a:rPr sz="3200" spc="-10" dirty="0">
                <a:solidFill>
                  <a:srgbClr val="FF0000"/>
                </a:solidFill>
                <a:latin typeface="Calibri"/>
                <a:cs typeface="Calibri"/>
              </a:rPr>
              <a:t>transmission</a:t>
            </a:r>
            <a:r>
              <a:rPr sz="3200" spc="-10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200" spc="-10" dirty="0">
                <a:solidFill>
                  <a:srgbClr val="FF0000"/>
                </a:solidFill>
                <a:latin typeface="Calibri"/>
                <a:cs typeface="Calibri"/>
              </a:rPr>
              <a:t>medium.</a:t>
            </a:r>
            <a:endParaRPr sz="3200" dirty="0">
              <a:latin typeface="Calibri"/>
              <a:cs typeface="Calibri"/>
            </a:endParaRPr>
          </a:p>
          <a:p>
            <a:pPr marL="355600" marR="5080" algn="just">
              <a:lnSpc>
                <a:spcPct val="100000"/>
              </a:lnSpc>
              <a:spcBef>
                <a:spcPts val="770"/>
              </a:spcBef>
            </a:pPr>
            <a:r>
              <a:rPr sz="3200" dirty="0">
                <a:solidFill>
                  <a:srgbClr val="FF0000"/>
                </a:solidFill>
                <a:latin typeface="Calibri"/>
                <a:cs typeface="Calibri"/>
              </a:rPr>
              <a:t>Data</a:t>
            </a:r>
            <a:r>
              <a:rPr sz="3200" spc="540" dirty="0">
                <a:solidFill>
                  <a:srgbClr val="FF0000"/>
                </a:solidFill>
                <a:latin typeface="Calibri"/>
                <a:cs typeface="Calibri"/>
              </a:rPr>
              <a:t>  </a:t>
            </a:r>
            <a:r>
              <a:rPr sz="3200" dirty="0">
                <a:solidFill>
                  <a:srgbClr val="FF0000"/>
                </a:solidFill>
                <a:latin typeface="Calibri"/>
                <a:cs typeface="Calibri"/>
              </a:rPr>
              <a:t>refers</a:t>
            </a:r>
            <a:r>
              <a:rPr sz="3200" spc="540" dirty="0">
                <a:solidFill>
                  <a:srgbClr val="FF0000"/>
                </a:solidFill>
                <a:latin typeface="Calibri"/>
                <a:cs typeface="Calibri"/>
              </a:rPr>
              <a:t>  </a:t>
            </a:r>
            <a:r>
              <a:rPr sz="3200" dirty="0">
                <a:solidFill>
                  <a:srgbClr val="FF0000"/>
                </a:solidFill>
                <a:latin typeface="Calibri"/>
                <a:cs typeface="Calibri"/>
              </a:rPr>
              <a:t>to</a:t>
            </a:r>
            <a:r>
              <a:rPr sz="3200" spc="545" dirty="0">
                <a:solidFill>
                  <a:srgbClr val="FF0000"/>
                </a:solidFill>
                <a:latin typeface="Calibri"/>
                <a:cs typeface="Calibri"/>
              </a:rPr>
              <a:t>  </a:t>
            </a:r>
            <a:r>
              <a:rPr sz="3200" dirty="0">
                <a:solidFill>
                  <a:srgbClr val="FF0000"/>
                </a:solidFill>
                <a:latin typeface="Calibri"/>
                <a:cs typeface="Calibri"/>
              </a:rPr>
              <a:t>information</a:t>
            </a:r>
            <a:r>
              <a:rPr sz="3200" spc="550" dirty="0">
                <a:solidFill>
                  <a:srgbClr val="FF0000"/>
                </a:solidFill>
                <a:latin typeface="Calibri"/>
                <a:cs typeface="Calibri"/>
              </a:rPr>
              <a:t>  </a:t>
            </a:r>
            <a:r>
              <a:rPr sz="3200" dirty="0">
                <a:solidFill>
                  <a:srgbClr val="FF0000"/>
                </a:solidFill>
                <a:latin typeface="Calibri"/>
                <a:cs typeface="Calibri"/>
              </a:rPr>
              <a:t>presented</a:t>
            </a:r>
            <a:r>
              <a:rPr sz="3200" spc="540" dirty="0">
                <a:solidFill>
                  <a:srgbClr val="FF0000"/>
                </a:solidFill>
                <a:latin typeface="Calibri"/>
                <a:cs typeface="Calibri"/>
              </a:rPr>
              <a:t>  </a:t>
            </a:r>
            <a:r>
              <a:rPr sz="3200" spc="-25" dirty="0">
                <a:solidFill>
                  <a:srgbClr val="FF0000"/>
                </a:solidFill>
                <a:latin typeface="Calibri"/>
                <a:cs typeface="Calibri"/>
              </a:rPr>
              <a:t>in </a:t>
            </a:r>
            <a:r>
              <a:rPr sz="3200" dirty="0">
                <a:solidFill>
                  <a:srgbClr val="FF0000"/>
                </a:solidFill>
                <a:latin typeface="Calibri"/>
                <a:cs typeface="Calibri"/>
              </a:rPr>
              <a:t>whatever</a:t>
            </a:r>
            <a:r>
              <a:rPr sz="3200" spc="60" dirty="0">
                <a:solidFill>
                  <a:srgbClr val="FF0000"/>
                </a:solidFill>
                <a:latin typeface="Calibri"/>
                <a:cs typeface="Calibri"/>
              </a:rPr>
              <a:t>  </a:t>
            </a:r>
            <a:r>
              <a:rPr sz="3200" dirty="0">
                <a:solidFill>
                  <a:srgbClr val="FF0000"/>
                </a:solidFill>
                <a:latin typeface="Calibri"/>
                <a:cs typeface="Calibri"/>
              </a:rPr>
              <a:t>form</a:t>
            </a:r>
            <a:r>
              <a:rPr sz="3200" spc="65" dirty="0">
                <a:solidFill>
                  <a:srgbClr val="FF0000"/>
                </a:solidFill>
                <a:latin typeface="Calibri"/>
                <a:cs typeface="Calibri"/>
              </a:rPr>
              <a:t>  </a:t>
            </a:r>
            <a:r>
              <a:rPr sz="3200" dirty="0">
                <a:solidFill>
                  <a:srgbClr val="FF0000"/>
                </a:solidFill>
                <a:latin typeface="Calibri"/>
                <a:cs typeface="Calibri"/>
              </a:rPr>
              <a:t>that</a:t>
            </a:r>
            <a:r>
              <a:rPr sz="3200" spc="70" dirty="0">
                <a:solidFill>
                  <a:srgbClr val="FF0000"/>
                </a:solidFill>
                <a:latin typeface="Calibri"/>
                <a:cs typeface="Calibri"/>
              </a:rPr>
              <a:t>  </a:t>
            </a:r>
            <a:r>
              <a:rPr sz="3200" dirty="0">
                <a:solidFill>
                  <a:srgbClr val="FF0000"/>
                </a:solidFill>
                <a:latin typeface="Calibri"/>
                <a:cs typeface="Calibri"/>
              </a:rPr>
              <a:t>is</a:t>
            </a:r>
            <a:r>
              <a:rPr sz="3200" spc="65" dirty="0">
                <a:solidFill>
                  <a:srgbClr val="FF0000"/>
                </a:solidFill>
                <a:latin typeface="Calibri"/>
                <a:cs typeface="Calibri"/>
              </a:rPr>
              <a:t>  </a:t>
            </a:r>
            <a:r>
              <a:rPr sz="3200" dirty="0">
                <a:solidFill>
                  <a:srgbClr val="FF0000"/>
                </a:solidFill>
                <a:latin typeface="Calibri"/>
                <a:cs typeface="Calibri"/>
              </a:rPr>
              <a:t>agreed</a:t>
            </a:r>
            <a:r>
              <a:rPr sz="3200" spc="65" dirty="0">
                <a:solidFill>
                  <a:srgbClr val="FF0000"/>
                </a:solidFill>
                <a:latin typeface="Calibri"/>
                <a:cs typeface="Calibri"/>
              </a:rPr>
              <a:t>  </a:t>
            </a:r>
            <a:r>
              <a:rPr sz="3200" dirty="0">
                <a:solidFill>
                  <a:srgbClr val="FF0000"/>
                </a:solidFill>
                <a:latin typeface="Calibri"/>
                <a:cs typeface="Calibri"/>
              </a:rPr>
              <a:t>upon</a:t>
            </a:r>
            <a:r>
              <a:rPr sz="3200" spc="70" dirty="0">
                <a:solidFill>
                  <a:srgbClr val="FF0000"/>
                </a:solidFill>
                <a:latin typeface="Calibri"/>
                <a:cs typeface="Calibri"/>
              </a:rPr>
              <a:t>  </a:t>
            </a:r>
            <a:r>
              <a:rPr sz="3200" dirty="0">
                <a:solidFill>
                  <a:srgbClr val="FF0000"/>
                </a:solidFill>
                <a:latin typeface="Calibri"/>
                <a:cs typeface="Calibri"/>
              </a:rPr>
              <a:t>by</a:t>
            </a:r>
            <a:r>
              <a:rPr sz="3200" spc="60" dirty="0">
                <a:solidFill>
                  <a:srgbClr val="FF0000"/>
                </a:solidFill>
                <a:latin typeface="Calibri"/>
                <a:cs typeface="Calibri"/>
              </a:rPr>
              <a:t>  </a:t>
            </a:r>
            <a:r>
              <a:rPr sz="3200" spc="-25" dirty="0">
                <a:solidFill>
                  <a:srgbClr val="FF0000"/>
                </a:solidFill>
                <a:latin typeface="Calibri"/>
                <a:cs typeface="Calibri"/>
              </a:rPr>
              <a:t>the </a:t>
            </a:r>
            <a:r>
              <a:rPr sz="3200" dirty="0">
                <a:solidFill>
                  <a:srgbClr val="FF0000"/>
                </a:solidFill>
                <a:latin typeface="Calibri"/>
                <a:cs typeface="Calibri"/>
              </a:rPr>
              <a:t>parties</a:t>
            </a:r>
            <a:r>
              <a:rPr sz="3200" spc="-8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FF0000"/>
                </a:solidFill>
                <a:latin typeface="Calibri"/>
                <a:cs typeface="Calibri"/>
              </a:rPr>
              <a:t>creating</a:t>
            </a:r>
            <a:r>
              <a:rPr sz="3200" spc="-7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FF0000"/>
                </a:solidFill>
                <a:latin typeface="Calibri"/>
                <a:cs typeface="Calibri"/>
              </a:rPr>
              <a:t>and</a:t>
            </a:r>
            <a:r>
              <a:rPr sz="3200" spc="-7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FF0000"/>
                </a:solidFill>
                <a:latin typeface="Calibri"/>
                <a:cs typeface="Calibri"/>
              </a:rPr>
              <a:t>using</a:t>
            </a:r>
            <a:r>
              <a:rPr sz="3200" spc="-7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FF0000"/>
                </a:solidFill>
                <a:latin typeface="Calibri"/>
                <a:cs typeface="Calibri"/>
              </a:rPr>
              <a:t>the</a:t>
            </a:r>
            <a:r>
              <a:rPr sz="3200" spc="-9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200" spc="-10" dirty="0">
                <a:solidFill>
                  <a:srgbClr val="FF0000"/>
                </a:solidFill>
                <a:latin typeface="Calibri"/>
                <a:cs typeface="Calibri"/>
              </a:rPr>
              <a:t>data.</a:t>
            </a:r>
            <a:endParaRPr sz="3200" dirty="0">
              <a:latin typeface="Calibri"/>
              <a:cs typeface="Calibri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6CEB896-0865-4F55-B952-117934B9A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610" y="155507"/>
            <a:ext cx="8018779" cy="1354217"/>
          </a:xfrm>
        </p:spPr>
        <p:txBody>
          <a:bodyPr/>
          <a:lstStyle/>
          <a:p>
            <a:r>
              <a:rPr lang="en-US" sz="4400" dirty="0">
                <a:latin typeface="Calibri"/>
                <a:cs typeface="Calibri"/>
              </a:rPr>
              <a:t>What</a:t>
            </a:r>
            <a:r>
              <a:rPr lang="en-US" sz="4400" spc="-75" dirty="0">
                <a:latin typeface="Calibri"/>
                <a:cs typeface="Calibri"/>
              </a:rPr>
              <a:t> </a:t>
            </a:r>
            <a:r>
              <a:rPr lang="en-US" sz="4400" dirty="0">
                <a:latin typeface="Calibri"/>
                <a:cs typeface="Calibri"/>
              </a:rPr>
              <a:t>is</a:t>
            </a:r>
            <a:r>
              <a:rPr lang="en-US" sz="4400" spc="-90" dirty="0">
                <a:latin typeface="Calibri"/>
                <a:cs typeface="Calibri"/>
              </a:rPr>
              <a:t> </a:t>
            </a:r>
            <a:r>
              <a:rPr lang="en-US" sz="4400" dirty="0">
                <a:latin typeface="Calibri"/>
                <a:cs typeface="Calibri"/>
              </a:rPr>
              <a:t>Data</a:t>
            </a:r>
            <a:r>
              <a:rPr lang="en-US" sz="4400" spc="-70" dirty="0">
                <a:latin typeface="Calibri"/>
                <a:cs typeface="Calibri"/>
              </a:rPr>
              <a:t> </a:t>
            </a:r>
            <a:r>
              <a:rPr lang="en-US" sz="4400" spc="-10" dirty="0">
                <a:latin typeface="Calibri"/>
                <a:cs typeface="Calibri"/>
              </a:rPr>
              <a:t>Communication?</a:t>
            </a:r>
            <a:br>
              <a:rPr lang="en-US" sz="4400" dirty="0">
                <a:latin typeface="Calibri"/>
                <a:cs typeface="Calibri"/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968951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58545" rIns="0" bIns="0" rtlCol="0">
            <a:spAutoFit/>
          </a:bodyPr>
          <a:lstStyle/>
          <a:p>
            <a:pPr marL="868044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Metropolitan</a:t>
            </a:r>
            <a:r>
              <a:rPr spc="-165" dirty="0"/>
              <a:t> </a:t>
            </a:r>
            <a:r>
              <a:rPr dirty="0"/>
              <a:t>Area</a:t>
            </a:r>
            <a:r>
              <a:rPr spc="-170" dirty="0"/>
              <a:t> </a:t>
            </a:r>
            <a:r>
              <a:rPr spc="-10" dirty="0"/>
              <a:t>Network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76350" y="1800225"/>
            <a:ext cx="6591300" cy="4119752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fld id="{81D60167-4931-47E6-BA6A-407CBD079E47}" type="slidenum">
              <a:rPr spc="-25" dirty="0"/>
              <a:t>50</a:t>
            </a:fld>
            <a:endParaRPr spc="-25" dirty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05367-5FF1-427D-B981-44FDB22FC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8600"/>
            <a:ext cx="8018779" cy="677108"/>
          </a:xfrm>
        </p:spPr>
        <p:txBody>
          <a:bodyPr/>
          <a:lstStyle/>
          <a:p>
            <a:pPr algn="ctr"/>
            <a:r>
              <a:rPr lang="en-US" b="1" i="0" dirty="0">
                <a:solidFill>
                  <a:srgbClr val="1D1D1F"/>
                </a:solidFill>
                <a:effectLst/>
                <a:latin typeface="system-ui"/>
              </a:rPr>
              <a:t>Question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6545E9-BA2F-4318-835B-BC6F023955A1}"/>
              </a:ext>
            </a:extLst>
          </p:cNvPr>
          <p:cNvSpPr txBox="1"/>
          <p:nvPr/>
        </p:nvSpPr>
        <p:spPr>
          <a:xfrm>
            <a:off x="609601" y="1676401"/>
            <a:ext cx="807720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800" b="0" i="1" dirty="0">
                <a:solidFill>
                  <a:srgbClr val="1D1D1F"/>
                </a:solidFill>
                <a:effectLst/>
                <a:latin typeface="system-ui"/>
              </a:rPr>
              <a:t>A university has campuses across a city. Each campus has its own LAN. What network type connects them for shared library resources?</a:t>
            </a:r>
            <a:endParaRPr lang="en-US" sz="2800" b="0" i="0" dirty="0">
              <a:solidFill>
                <a:srgbClr val="1D1D1F"/>
              </a:solidFill>
              <a:effectLst/>
              <a:latin typeface="system-ui"/>
            </a:endParaRPr>
          </a:p>
        </p:txBody>
      </p:sp>
    </p:spTree>
    <p:extLst>
      <p:ext uri="{BB962C8B-B14F-4D97-AF65-F5344CB8AC3E}">
        <p14:creationId xmlns:p14="http://schemas.microsoft.com/office/powerpoint/2010/main" val="113813812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05367-5FF1-427D-B981-44FDB22FC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8600"/>
            <a:ext cx="8018779" cy="677108"/>
          </a:xfrm>
        </p:spPr>
        <p:txBody>
          <a:bodyPr/>
          <a:lstStyle/>
          <a:p>
            <a:pPr algn="ctr"/>
            <a:r>
              <a:rPr lang="en-US" b="1" i="0" dirty="0">
                <a:solidFill>
                  <a:srgbClr val="1D1D1F"/>
                </a:solidFill>
                <a:effectLst/>
                <a:latin typeface="system-ui"/>
              </a:rPr>
              <a:t>Question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6545E9-BA2F-4318-835B-BC6F023955A1}"/>
              </a:ext>
            </a:extLst>
          </p:cNvPr>
          <p:cNvSpPr txBox="1"/>
          <p:nvPr/>
        </p:nvSpPr>
        <p:spPr>
          <a:xfrm>
            <a:off x="609601" y="1676401"/>
            <a:ext cx="8077200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800" b="0" i="1" dirty="0">
                <a:solidFill>
                  <a:srgbClr val="1D1D1F"/>
                </a:solidFill>
                <a:effectLst/>
                <a:latin typeface="system-ui"/>
              </a:rPr>
              <a:t>A university has campuses across a city. Each campus has its own LAN. What network type connects them for shared library resources?"</a:t>
            </a:r>
            <a:br>
              <a:rPr lang="en-US" sz="2800" dirty="0"/>
            </a:br>
            <a:endParaRPr lang="en-US" sz="2800" dirty="0"/>
          </a:p>
          <a:p>
            <a:pPr algn="l"/>
            <a:r>
              <a:rPr lang="en-US" sz="2800" b="0" i="0" dirty="0">
                <a:solidFill>
                  <a:srgbClr val="1D1D1F"/>
                </a:solidFill>
                <a:effectLst/>
                <a:latin typeface="system-ui"/>
              </a:rPr>
              <a:t>→ </a:t>
            </a:r>
            <a:r>
              <a:rPr lang="en-US" sz="2800" b="1" i="0" dirty="0">
                <a:solidFill>
                  <a:srgbClr val="1D1D1F"/>
                </a:solidFill>
                <a:effectLst/>
                <a:latin typeface="system-ui"/>
              </a:rPr>
              <a:t>Answer:</a:t>
            </a:r>
            <a:r>
              <a:rPr lang="en-US" sz="2800" b="0" i="0" dirty="0">
                <a:solidFill>
                  <a:srgbClr val="1D1D1F"/>
                </a:solidFill>
                <a:effectLst/>
                <a:latin typeface="system-ui"/>
              </a:rPr>
              <a:t> MAN </a:t>
            </a:r>
          </a:p>
        </p:txBody>
      </p:sp>
    </p:spTree>
    <p:extLst>
      <p:ext uri="{BB962C8B-B14F-4D97-AF65-F5344CB8AC3E}">
        <p14:creationId xmlns:p14="http://schemas.microsoft.com/office/powerpoint/2010/main" val="207088161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fld id="{81D60167-4931-47E6-BA6A-407CBD079E47}" type="slidenum">
              <a:rPr spc="-25" dirty="0"/>
              <a:t>53</a:t>
            </a:fld>
            <a:endParaRPr spc="-25"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15744" y="225806"/>
            <a:ext cx="5111115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WIDE</a:t>
            </a:r>
            <a:r>
              <a:rPr spc="-130" dirty="0"/>
              <a:t> </a:t>
            </a:r>
            <a:r>
              <a:rPr dirty="0"/>
              <a:t>AREA</a:t>
            </a:r>
            <a:r>
              <a:rPr spc="-125" dirty="0"/>
              <a:t> </a:t>
            </a:r>
            <a:r>
              <a:rPr spc="-10" dirty="0"/>
              <a:t>NETWORK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93139" y="1160017"/>
            <a:ext cx="7614920" cy="4805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6545" marR="5080" indent="-283845" algn="just">
              <a:lnSpc>
                <a:spcPct val="100000"/>
              </a:lnSpc>
              <a:spcBef>
                <a:spcPts val="100"/>
              </a:spcBef>
              <a:buFont typeface="Arial MT"/>
              <a:buChar char="–"/>
              <a:tabLst>
                <a:tab pos="298450" algn="l"/>
              </a:tabLst>
            </a:pPr>
            <a:r>
              <a:rPr sz="2000" dirty="0">
                <a:latin typeface="Calibri"/>
                <a:cs typeface="Calibri"/>
              </a:rPr>
              <a:t>Provides</a:t>
            </a:r>
            <a:r>
              <a:rPr sz="2000" spc="254" dirty="0"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00FF"/>
                </a:solidFill>
                <a:latin typeface="Calibri"/>
                <a:cs typeface="Calibri"/>
              </a:rPr>
              <a:t>long</a:t>
            </a:r>
            <a:r>
              <a:rPr sz="2000" spc="24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00FF"/>
                </a:solidFill>
                <a:latin typeface="Calibri"/>
                <a:cs typeface="Calibri"/>
              </a:rPr>
              <a:t>distance</a:t>
            </a:r>
            <a:r>
              <a:rPr sz="2000" spc="254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transmission</a:t>
            </a:r>
            <a:r>
              <a:rPr sz="2000" spc="26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of</a:t>
            </a:r>
            <a:r>
              <a:rPr sz="2000" spc="2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data,</a:t>
            </a:r>
            <a:r>
              <a:rPr sz="2000" spc="254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voice,</a:t>
            </a:r>
            <a:r>
              <a:rPr sz="2000" spc="254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image</a:t>
            </a:r>
            <a:r>
              <a:rPr sz="2000" spc="254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and</a:t>
            </a:r>
            <a:r>
              <a:rPr sz="2000" spc="25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video 	</a:t>
            </a:r>
            <a:r>
              <a:rPr sz="2000" dirty="0">
                <a:latin typeface="Calibri"/>
                <a:cs typeface="Calibri"/>
              </a:rPr>
              <a:t>information</a:t>
            </a:r>
            <a:r>
              <a:rPr sz="2000" spc="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over</a:t>
            </a:r>
            <a:r>
              <a:rPr sz="2000" spc="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large</a:t>
            </a:r>
            <a:r>
              <a:rPr sz="2000" spc="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geographic</a:t>
            </a:r>
            <a:r>
              <a:rPr sz="2000" spc="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areas</a:t>
            </a:r>
            <a:r>
              <a:rPr sz="2000" spc="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that</a:t>
            </a:r>
            <a:r>
              <a:rPr sz="2000" spc="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may</a:t>
            </a:r>
            <a:r>
              <a:rPr sz="2000" spc="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comprise</a:t>
            </a:r>
            <a:r>
              <a:rPr sz="2000" spc="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4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country, 	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continent,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or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even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whole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world.</a:t>
            </a:r>
            <a:endParaRPr sz="2000">
              <a:latin typeface="Calibri"/>
              <a:cs typeface="Calibri"/>
            </a:endParaRPr>
          </a:p>
          <a:p>
            <a:pPr marL="297180" indent="-284480">
              <a:lnSpc>
                <a:spcPct val="100000"/>
              </a:lnSpc>
              <a:spcBef>
                <a:spcPts val="545"/>
              </a:spcBef>
              <a:buFont typeface="Arial MT"/>
              <a:buChar char="–"/>
              <a:tabLst>
                <a:tab pos="297180" algn="l"/>
              </a:tabLst>
            </a:pPr>
            <a:r>
              <a:rPr sz="2400" dirty="0">
                <a:latin typeface="Calibri"/>
                <a:cs typeface="Calibri"/>
              </a:rPr>
              <a:t>Switched</a:t>
            </a:r>
            <a:r>
              <a:rPr sz="2400" spc="-13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WAN:</a:t>
            </a:r>
            <a:endParaRPr sz="2400">
              <a:latin typeface="Calibri"/>
              <a:cs typeface="Calibri"/>
            </a:endParaRPr>
          </a:p>
          <a:p>
            <a:pPr marL="695325" marR="5080" lvl="1" indent="-226060" algn="just">
              <a:lnSpc>
                <a:spcPct val="100000"/>
              </a:lnSpc>
              <a:spcBef>
                <a:spcPts val="509"/>
              </a:spcBef>
              <a:buFont typeface="Arial MT"/>
              <a:buChar char="•"/>
              <a:tabLst>
                <a:tab pos="697865" algn="l"/>
              </a:tabLst>
            </a:pPr>
            <a:r>
              <a:rPr sz="2000" dirty="0">
                <a:latin typeface="Calibri"/>
                <a:cs typeface="Calibri"/>
              </a:rPr>
              <a:t>connects</a:t>
            </a:r>
            <a:r>
              <a:rPr sz="2000" spc="150" dirty="0">
                <a:latin typeface="Calibri"/>
                <a:cs typeface="Calibri"/>
              </a:rPr>
              <a:t> 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155" dirty="0">
                <a:latin typeface="Calibri"/>
                <a:cs typeface="Calibri"/>
              </a:rPr>
              <a:t>  </a:t>
            </a:r>
            <a:r>
              <a:rPr sz="2000" dirty="0">
                <a:latin typeface="Calibri"/>
                <a:cs typeface="Calibri"/>
              </a:rPr>
              <a:t>end</a:t>
            </a:r>
            <a:r>
              <a:rPr sz="2000" spc="155" dirty="0">
                <a:latin typeface="Calibri"/>
                <a:cs typeface="Calibri"/>
              </a:rPr>
              <a:t>  </a:t>
            </a:r>
            <a:r>
              <a:rPr sz="2000" dirty="0">
                <a:latin typeface="Calibri"/>
                <a:cs typeface="Calibri"/>
              </a:rPr>
              <a:t>systems,</a:t>
            </a:r>
            <a:r>
              <a:rPr sz="2000" spc="150" dirty="0">
                <a:latin typeface="Calibri"/>
                <a:cs typeface="Calibri"/>
              </a:rPr>
              <a:t>  </a:t>
            </a:r>
            <a:r>
              <a:rPr sz="2000" dirty="0">
                <a:latin typeface="Calibri"/>
                <a:cs typeface="Calibri"/>
              </a:rPr>
              <a:t>which</a:t>
            </a:r>
            <a:r>
              <a:rPr sz="2000" spc="160" dirty="0">
                <a:latin typeface="Calibri"/>
                <a:cs typeface="Calibri"/>
              </a:rPr>
              <a:t>  </a:t>
            </a:r>
            <a:r>
              <a:rPr sz="2000" dirty="0">
                <a:latin typeface="Calibri"/>
                <a:cs typeface="Calibri"/>
              </a:rPr>
              <a:t>usually</a:t>
            </a:r>
            <a:r>
              <a:rPr sz="2000" spc="150" dirty="0">
                <a:latin typeface="Calibri"/>
                <a:cs typeface="Calibri"/>
              </a:rPr>
              <a:t>  </a:t>
            </a:r>
            <a:r>
              <a:rPr sz="2000" dirty="0">
                <a:latin typeface="Calibri"/>
                <a:cs typeface="Calibri"/>
              </a:rPr>
              <a:t>comprise</a:t>
            </a:r>
            <a:r>
              <a:rPr sz="2000" spc="160" dirty="0">
                <a:latin typeface="Calibri"/>
                <a:cs typeface="Calibri"/>
              </a:rPr>
              <a:t>  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150" dirty="0">
                <a:latin typeface="Calibri"/>
                <a:cs typeface="Calibri"/>
              </a:rPr>
              <a:t>  </a:t>
            </a:r>
            <a:r>
              <a:rPr sz="2000" spc="-10" dirty="0">
                <a:latin typeface="Calibri"/>
                <a:cs typeface="Calibri"/>
              </a:rPr>
              <a:t>router 	</a:t>
            </a:r>
            <a:r>
              <a:rPr sz="2000" dirty="0">
                <a:latin typeface="Calibri"/>
                <a:cs typeface="Calibri"/>
              </a:rPr>
              <a:t>(internetworking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connecting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device)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that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connects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to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another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25" dirty="0">
                <a:latin typeface="Calibri"/>
                <a:cs typeface="Calibri"/>
              </a:rPr>
              <a:t>LAN 	</a:t>
            </a:r>
            <a:r>
              <a:rPr sz="2000" dirty="0">
                <a:latin typeface="Calibri"/>
                <a:cs typeface="Calibri"/>
              </a:rPr>
              <a:t>or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25" dirty="0">
                <a:latin typeface="Calibri"/>
                <a:cs typeface="Calibri"/>
              </a:rPr>
              <a:t>WAN</a:t>
            </a:r>
            <a:endParaRPr sz="2000">
              <a:latin typeface="Calibri"/>
              <a:cs typeface="Calibri"/>
            </a:endParaRPr>
          </a:p>
          <a:p>
            <a:pPr marL="697865" lvl="1" indent="-227965">
              <a:lnSpc>
                <a:spcPct val="100000"/>
              </a:lnSpc>
              <a:spcBef>
                <a:spcPts val="480"/>
              </a:spcBef>
              <a:buFont typeface="Arial MT"/>
              <a:buChar char="•"/>
              <a:tabLst>
                <a:tab pos="697865" algn="l"/>
              </a:tabLst>
            </a:pPr>
            <a:r>
              <a:rPr sz="2000" dirty="0">
                <a:latin typeface="Calibri"/>
                <a:cs typeface="Calibri"/>
              </a:rPr>
              <a:t>complex</a:t>
            </a:r>
            <a:r>
              <a:rPr sz="2000" spc="-6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as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backbones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that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connect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Internet.</a:t>
            </a:r>
            <a:endParaRPr sz="2000">
              <a:latin typeface="Calibri"/>
              <a:cs typeface="Calibri"/>
            </a:endParaRPr>
          </a:p>
          <a:p>
            <a:pPr marL="297180" indent="-284480">
              <a:lnSpc>
                <a:spcPct val="100000"/>
              </a:lnSpc>
              <a:spcBef>
                <a:spcPts val="550"/>
              </a:spcBef>
              <a:buFont typeface="Arial MT"/>
              <a:buChar char="–"/>
              <a:tabLst>
                <a:tab pos="297180" algn="l"/>
              </a:tabLst>
            </a:pPr>
            <a:r>
              <a:rPr sz="2400" spc="-25" dirty="0">
                <a:latin typeface="Calibri"/>
                <a:cs typeface="Calibri"/>
              </a:rPr>
              <a:t>Point-</a:t>
            </a:r>
            <a:r>
              <a:rPr sz="2400" spc="-20" dirty="0">
                <a:latin typeface="Calibri"/>
                <a:cs typeface="Calibri"/>
              </a:rPr>
              <a:t>to-</a:t>
            </a:r>
            <a:r>
              <a:rPr sz="2400" dirty="0">
                <a:latin typeface="Calibri"/>
                <a:cs typeface="Calibri"/>
              </a:rPr>
              <a:t>Point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WAN:</a:t>
            </a:r>
            <a:endParaRPr sz="2400">
              <a:latin typeface="Calibri"/>
              <a:cs typeface="Calibri"/>
            </a:endParaRPr>
          </a:p>
          <a:p>
            <a:pPr marL="695325" marR="5080" lvl="1" indent="-226060" algn="just">
              <a:lnSpc>
                <a:spcPct val="100000"/>
              </a:lnSpc>
              <a:spcBef>
                <a:spcPts val="509"/>
              </a:spcBef>
              <a:buFont typeface="Arial MT"/>
              <a:buChar char="•"/>
              <a:tabLst>
                <a:tab pos="697865" algn="l"/>
              </a:tabLst>
            </a:pPr>
            <a:r>
              <a:rPr sz="2000" dirty="0">
                <a:latin typeface="Calibri"/>
                <a:cs typeface="Calibri"/>
              </a:rPr>
              <a:t>A</a:t>
            </a:r>
            <a:r>
              <a:rPr sz="2000" spc="6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line</a:t>
            </a:r>
            <a:r>
              <a:rPr sz="2000" spc="6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leased</a:t>
            </a:r>
            <a:r>
              <a:rPr sz="2000" spc="6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from</a:t>
            </a:r>
            <a:r>
              <a:rPr sz="2000" spc="6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telephone</a:t>
            </a:r>
            <a:r>
              <a:rPr sz="2000" spc="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or</a:t>
            </a:r>
            <a:r>
              <a:rPr sz="2000" spc="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cable</a:t>
            </a:r>
            <a:r>
              <a:rPr sz="2000" spc="6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TV</a:t>
            </a:r>
            <a:r>
              <a:rPr sz="2000" spc="6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provider</a:t>
            </a:r>
            <a:r>
              <a:rPr sz="2000" spc="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that</a:t>
            </a:r>
            <a:r>
              <a:rPr sz="2000" spc="5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connects 	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19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home</a:t>
            </a:r>
            <a:r>
              <a:rPr sz="2000" spc="19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computer</a:t>
            </a:r>
            <a:r>
              <a:rPr sz="2000" spc="20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or</a:t>
            </a:r>
            <a:r>
              <a:rPr sz="2000" spc="19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19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small</a:t>
            </a:r>
            <a:r>
              <a:rPr sz="2000" spc="19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LAN</a:t>
            </a:r>
            <a:r>
              <a:rPr sz="2000" spc="20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to</a:t>
            </a:r>
            <a:r>
              <a:rPr sz="2000" spc="19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an</a:t>
            </a:r>
            <a:r>
              <a:rPr sz="2000" spc="19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Internet</a:t>
            </a:r>
            <a:r>
              <a:rPr sz="2000" spc="204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service</a:t>
            </a:r>
            <a:r>
              <a:rPr sz="2000" spc="20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provider 	(lSP).</a:t>
            </a:r>
            <a:endParaRPr sz="2000">
              <a:latin typeface="Calibri"/>
              <a:cs typeface="Calibri"/>
            </a:endParaRPr>
          </a:p>
          <a:p>
            <a:pPr marL="695325" marR="5080" lvl="1" indent="-226060" algn="just">
              <a:lnSpc>
                <a:spcPct val="100000"/>
              </a:lnSpc>
              <a:spcBef>
                <a:spcPts val="480"/>
              </a:spcBef>
              <a:buFont typeface="Arial MT"/>
              <a:buChar char="•"/>
              <a:tabLst>
                <a:tab pos="697865" algn="l"/>
              </a:tabLst>
            </a:pPr>
            <a:r>
              <a:rPr sz="2000" dirty="0">
                <a:latin typeface="Calibri"/>
                <a:cs typeface="Calibri"/>
              </a:rPr>
              <a:t>simple</a:t>
            </a:r>
            <a:r>
              <a:rPr sz="2000" spc="3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as</a:t>
            </a:r>
            <a:r>
              <a:rPr sz="2000" spc="3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33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dial-</a:t>
            </a:r>
            <a:r>
              <a:rPr sz="2000" dirty="0">
                <a:latin typeface="Calibri"/>
                <a:cs typeface="Calibri"/>
              </a:rPr>
              <a:t>up</a:t>
            </a:r>
            <a:r>
              <a:rPr sz="2000" spc="3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line</a:t>
            </a:r>
            <a:r>
              <a:rPr sz="2000" spc="3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that</a:t>
            </a:r>
            <a:r>
              <a:rPr sz="2000" spc="3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connects</a:t>
            </a:r>
            <a:r>
              <a:rPr sz="2000" spc="3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3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home</a:t>
            </a:r>
            <a:r>
              <a:rPr sz="2000" spc="3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computer</a:t>
            </a:r>
            <a:r>
              <a:rPr sz="2000" spc="3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to</a:t>
            </a:r>
            <a:r>
              <a:rPr sz="2000" spc="320" dirty="0">
                <a:latin typeface="Calibri"/>
                <a:cs typeface="Calibri"/>
              </a:rPr>
              <a:t> </a:t>
            </a:r>
            <a:r>
              <a:rPr sz="2000" spc="-25" dirty="0">
                <a:latin typeface="Calibri"/>
                <a:cs typeface="Calibri"/>
              </a:rPr>
              <a:t>the 	</a:t>
            </a:r>
            <a:r>
              <a:rPr sz="2000" spc="-10" dirty="0">
                <a:latin typeface="Calibri"/>
                <a:cs typeface="Calibri"/>
              </a:rPr>
              <a:t>Internet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87273" rIns="0" bIns="0" rtlCol="0">
            <a:spAutoFit/>
          </a:bodyPr>
          <a:lstStyle/>
          <a:p>
            <a:pPr marL="3482975" marR="5080" indent="-2926715">
              <a:lnSpc>
                <a:spcPct val="100000"/>
              </a:lnSpc>
              <a:spcBef>
                <a:spcPts val="100"/>
              </a:spcBef>
            </a:pPr>
            <a:r>
              <a:rPr sz="4000" dirty="0"/>
              <a:t>A</a:t>
            </a:r>
            <a:r>
              <a:rPr sz="4000" spc="-70" dirty="0"/>
              <a:t> </a:t>
            </a:r>
            <a:r>
              <a:rPr sz="4000" dirty="0"/>
              <a:t>Switched</a:t>
            </a:r>
            <a:r>
              <a:rPr sz="4000" spc="-75" dirty="0"/>
              <a:t> </a:t>
            </a:r>
            <a:r>
              <a:rPr sz="4000" spc="-20" dirty="0"/>
              <a:t>WAN</a:t>
            </a:r>
            <a:r>
              <a:rPr sz="4000" spc="-55" dirty="0"/>
              <a:t> </a:t>
            </a:r>
            <a:r>
              <a:rPr sz="4000" dirty="0"/>
              <a:t>&amp;</a:t>
            </a:r>
            <a:r>
              <a:rPr sz="4000" spc="-75" dirty="0"/>
              <a:t> </a:t>
            </a:r>
            <a:r>
              <a:rPr sz="4000" spc="-30" dirty="0"/>
              <a:t>Point-</a:t>
            </a:r>
            <a:r>
              <a:rPr sz="4000" spc="-25" dirty="0"/>
              <a:t>to-</a:t>
            </a:r>
            <a:r>
              <a:rPr sz="4000" spc="-10" dirty="0"/>
              <a:t>Point </a:t>
            </a:r>
            <a:r>
              <a:rPr sz="4000" spc="-25" dirty="0"/>
              <a:t>WAN</a:t>
            </a:r>
            <a:endParaRPr sz="40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89125" y="1600263"/>
            <a:ext cx="6365875" cy="4511666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fld id="{81D60167-4931-47E6-BA6A-407CBD079E47}" type="slidenum">
              <a:rPr spc="-25" dirty="0"/>
              <a:t>54</a:t>
            </a:fld>
            <a:endParaRPr spc="-25" dirty="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178050" marR="5080" indent="-1998980">
              <a:lnSpc>
                <a:spcPct val="100000"/>
              </a:lnSpc>
              <a:spcBef>
                <a:spcPts val="100"/>
              </a:spcBef>
            </a:pPr>
            <a:r>
              <a:rPr sz="4000" dirty="0"/>
              <a:t>A</a:t>
            </a:r>
            <a:r>
              <a:rPr sz="4000" spc="-75" dirty="0"/>
              <a:t> </a:t>
            </a:r>
            <a:r>
              <a:rPr sz="4000" spc="-10" dirty="0"/>
              <a:t>Heterogeneous</a:t>
            </a:r>
            <a:r>
              <a:rPr sz="4000" spc="-85" dirty="0"/>
              <a:t> </a:t>
            </a:r>
            <a:r>
              <a:rPr sz="4000" dirty="0"/>
              <a:t>Network</a:t>
            </a:r>
            <a:r>
              <a:rPr sz="4000" spc="-70" dirty="0"/>
              <a:t> </a:t>
            </a:r>
            <a:r>
              <a:rPr sz="4000" dirty="0"/>
              <a:t>made</a:t>
            </a:r>
            <a:r>
              <a:rPr sz="4000" spc="-75" dirty="0"/>
              <a:t> </a:t>
            </a:r>
            <a:r>
              <a:rPr sz="4000" dirty="0"/>
              <a:t>of</a:t>
            </a:r>
            <a:r>
              <a:rPr sz="4000" spc="-65" dirty="0"/>
              <a:t> </a:t>
            </a:r>
            <a:r>
              <a:rPr sz="4000" spc="-50" dirty="0"/>
              <a:t>4 </a:t>
            </a:r>
            <a:r>
              <a:rPr sz="4000" spc="-20" dirty="0"/>
              <a:t>WANs</a:t>
            </a:r>
            <a:r>
              <a:rPr sz="4000" spc="-75" dirty="0"/>
              <a:t> </a:t>
            </a:r>
            <a:r>
              <a:rPr sz="4000" dirty="0"/>
              <a:t>and</a:t>
            </a:r>
            <a:r>
              <a:rPr sz="4000" spc="-95" dirty="0"/>
              <a:t> </a:t>
            </a:r>
            <a:r>
              <a:rPr sz="4000" dirty="0"/>
              <a:t>2</a:t>
            </a:r>
            <a:r>
              <a:rPr sz="4000" spc="-70" dirty="0"/>
              <a:t> </a:t>
            </a:r>
            <a:r>
              <a:rPr sz="4000" spc="-20" dirty="0"/>
              <a:t>LANs</a:t>
            </a:r>
            <a:endParaRPr sz="40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44508" y="1246501"/>
            <a:ext cx="5246891" cy="4846665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fld id="{81D60167-4931-47E6-BA6A-407CBD079E47}" type="slidenum">
              <a:rPr spc="-25" dirty="0"/>
              <a:t>55</a:t>
            </a:fld>
            <a:endParaRPr spc="-25" dirty="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58545" rIns="0" bIns="0" rtlCol="0">
            <a:spAutoFit/>
          </a:bodyPr>
          <a:lstStyle/>
          <a:p>
            <a:pPr marL="288163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INTERNET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200" y="1809813"/>
            <a:ext cx="8229600" cy="4102225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fld id="{81D60167-4931-47E6-BA6A-407CBD079E47}" type="slidenum">
              <a:rPr spc="-25" dirty="0"/>
              <a:t>56</a:t>
            </a:fld>
            <a:endParaRPr spc="-25" dirty="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41299" rIns="0" bIns="0" rtlCol="0">
            <a:spAutoFit/>
          </a:bodyPr>
          <a:lstStyle/>
          <a:p>
            <a:pPr marL="267970">
              <a:lnSpc>
                <a:spcPct val="100000"/>
              </a:lnSpc>
              <a:spcBef>
                <a:spcPts val="100"/>
              </a:spcBef>
            </a:pPr>
            <a:r>
              <a:rPr sz="4000" spc="-10" dirty="0"/>
              <a:t>Hierarchical</a:t>
            </a:r>
            <a:r>
              <a:rPr sz="4000" spc="-114" dirty="0"/>
              <a:t> </a:t>
            </a:r>
            <a:r>
              <a:rPr sz="4000" spc="-20" dirty="0"/>
              <a:t>Organization</a:t>
            </a:r>
            <a:r>
              <a:rPr sz="4000" spc="-114" dirty="0"/>
              <a:t> </a:t>
            </a:r>
            <a:r>
              <a:rPr sz="4000" dirty="0"/>
              <a:t>of</a:t>
            </a:r>
            <a:r>
              <a:rPr sz="4000" spc="-85" dirty="0"/>
              <a:t> </a:t>
            </a:r>
            <a:r>
              <a:rPr sz="4000" spc="-10" dirty="0"/>
              <a:t>Internet</a:t>
            </a:r>
            <a:endParaRPr sz="40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28800" y="1219263"/>
            <a:ext cx="5562600" cy="4869153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fld id="{81D60167-4931-47E6-BA6A-407CBD079E47}" type="slidenum">
              <a:rPr spc="-25" dirty="0"/>
              <a:t>57</a:t>
            </a:fld>
            <a:endParaRPr spc="-25" dirty="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05367-5FF1-427D-B981-44FDB22FC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8600"/>
            <a:ext cx="8018779" cy="677108"/>
          </a:xfrm>
        </p:spPr>
        <p:txBody>
          <a:bodyPr/>
          <a:lstStyle/>
          <a:p>
            <a:pPr algn="ctr"/>
            <a:r>
              <a:rPr lang="en-US" b="1" i="0" dirty="0">
                <a:solidFill>
                  <a:srgbClr val="1D1D1F"/>
                </a:solidFill>
                <a:effectLst/>
                <a:latin typeface="system-ui"/>
              </a:rPr>
              <a:t>Question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6545E9-BA2F-4318-835B-BC6F023955A1}"/>
              </a:ext>
            </a:extLst>
          </p:cNvPr>
          <p:cNvSpPr txBox="1"/>
          <p:nvPr/>
        </p:nvSpPr>
        <p:spPr>
          <a:xfrm>
            <a:off x="609601" y="1676401"/>
            <a:ext cx="80772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800" b="0" i="1" dirty="0">
                <a:solidFill>
                  <a:srgbClr val="1D1D1F"/>
                </a:solidFill>
                <a:effectLst/>
                <a:latin typeface="system-ui"/>
              </a:rPr>
              <a:t>Which WAN type uses routers to dynamically route traffic between multiple paths?</a:t>
            </a:r>
            <a:endParaRPr lang="en-US" sz="2800" b="0" i="0" dirty="0">
              <a:solidFill>
                <a:srgbClr val="1D1D1F"/>
              </a:solidFill>
              <a:effectLst/>
              <a:latin typeface="system-ui"/>
            </a:endParaRPr>
          </a:p>
        </p:txBody>
      </p:sp>
    </p:spTree>
    <p:extLst>
      <p:ext uri="{BB962C8B-B14F-4D97-AF65-F5344CB8AC3E}">
        <p14:creationId xmlns:p14="http://schemas.microsoft.com/office/powerpoint/2010/main" val="53454750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05367-5FF1-427D-B981-44FDB22FC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8600"/>
            <a:ext cx="8018779" cy="677108"/>
          </a:xfrm>
        </p:spPr>
        <p:txBody>
          <a:bodyPr/>
          <a:lstStyle/>
          <a:p>
            <a:pPr algn="ctr"/>
            <a:r>
              <a:rPr lang="en-US" b="1" i="0" dirty="0">
                <a:solidFill>
                  <a:srgbClr val="1D1D1F"/>
                </a:solidFill>
                <a:effectLst/>
                <a:latin typeface="system-ui"/>
              </a:rPr>
              <a:t>Question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6545E9-BA2F-4318-835B-BC6F023955A1}"/>
              </a:ext>
            </a:extLst>
          </p:cNvPr>
          <p:cNvSpPr txBox="1"/>
          <p:nvPr/>
        </p:nvSpPr>
        <p:spPr>
          <a:xfrm>
            <a:off x="609601" y="1676401"/>
            <a:ext cx="8077200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800" b="0" i="1" dirty="0">
                <a:solidFill>
                  <a:srgbClr val="1D1D1F"/>
                </a:solidFill>
                <a:effectLst/>
                <a:latin typeface="system-ui"/>
              </a:rPr>
              <a:t>Which WAN type uses routers to dynamically route traffic between multiple paths?</a:t>
            </a:r>
            <a:br>
              <a:rPr lang="en-US" sz="2800" dirty="0"/>
            </a:br>
            <a:endParaRPr lang="en-US" sz="2800" dirty="0"/>
          </a:p>
          <a:p>
            <a:pPr algn="l"/>
            <a:r>
              <a:rPr lang="en-US" sz="2800" b="0" i="0" dirty="0">
                <a:solidFill>
                  <a:srgbClr val="1D1D1F"/>
                </a:solidFill>
                <a:effectLst/>
                <a:latin typeface="system-ui"/>
              </a:rPr>
              <a:t>→ </a:t>
            </a:r>
            <a:r>
              <a:rPr lang="en-US" sz="2800" b="1" i="0" dirty="0">
                <a:solidFill>
                  <a:srgbClr val="1D1D1F"/>
                </a:solidFill>
                <a:effectLst/>
                <a:latin typeface="system-ui"/>
              </a:rPr>
              <a:t>Answer:</a:t>
            </a:r>
            <a:r>
              <a:rPr lang="en-US" sz="2800" b="0" i="0" dirty="0">
                <a:solidFill>
                  <a:srgbClr val="1D1D1F"/>
                </a:solidFill>
                <a:effectLst/>
                <a:latin typeface="system-ui"/>
              </a:rPr>
              <a:t> Switched WAN </a:t>
            </a:r>
            <a:r>
              <a:rPr lang="en-US" sz="2800" b="0" i="1" dirty="0">
                <a:solidFill>
                  <a:srgbClr val="1D1D1F"/>
                </a:solidFill>
                <a:effectLst/>
                <a:latin typeface="system-ui"/>
              </a:rPr>
              <a:t>(distinguishes infrastructure complexity</a:t>
            </a:r>
            <a:endParaRPr lang="en-US" sz="2800" b="0" i="0" dirty="0">
              <a:solidFill>
                <a:srgbClr val="1D1D1F"/>
              </a:solidFill>
              <a:effectLst/>
              <a:latin typeface="system-ui"/>
            </a:endParaRPr>
          </a:p>
        </p:txBody>
      </p:sp>
    </p:spTree>
    <p:extLst>
      <p:ext uri="{BB962C8B-B14F-4D97-AF65-F5344CB8AC3E}">
        <p14:creationId xmlns:p14="http://schemas.microsoft.com/office/powerpoint/2010/main" val="29182370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C8E8C-09F3-46FC-90D9-B62261AE1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381" y="208508"/>
            <a:ext cx="8018779" cy="1354217"/>
          </a:xfrm>
        </p:spPr>
        <p:txBody>
          <a:bodyPr/>
          <a:lstStyle/>
          <a:p>
            <a:r>
              <a:rPr lang="en-US" b="0" i="1" dirty="0">
                <a:solidFill>
                  <a:srgbClr val="1D1D1F"/>
                </a:solidFill>
                <a:effectLst/>
                <a:latin typeface="system-ui"/>
              </a:rPr>
              <a:t>Which of the following is NOT required for data communication?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9FB141-290F-4087-AEC7-0F04D48B31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5940" y="1558797"/>
            <a:ext cx="8072755" cy="2954655"/>
          </a:xfrm>
        </p:spPr>
        <p:txBody>
          <a:bodyPr/>
          <a:lstStyle/>
          <a:p>
            <a:br>
              <a:rPr lang="en-US" dirty="0"/>
            </a:br>
            <a:r>
              <a:rPr lang="en-US" b="0" i="0" dirty="0">
                <a:solidFill>
                  <a:srgbClr val="1D1D1F"/>
                </a:solidFill>
                <a:effectLst/>
                <a:latin typeface="system-ui"/>
              </a:rPr>
              <a:t>A) Sender</a:t>
            </a:r>
            <a:br>
              <a:rPr lang="en-US" dirty="0"/>
            </a:br>
            <a:r>
              <a:rPr lang="en-US" b="0" i="0" dirty="0">
                <a:solidFill>
                  <a:srgbClr val="1D1D1F"/>
                </a:solidFill>
                <a:effectLst/>
                <a:latin typeface="system-ui"/>
              </a:rPr>
              <a:t>B) Receiver</a:t>
            </a:r>
            <a:br>
              <a:rPr lang="en-US" dirty="0"/>
            </a:br>
            <a:r>
              <a:rPr lang="en-US" b="0" i="0" dirty="0">
                <a:solidFill>
                  <a:srgbClr val="1D1D1F"/>
                </a:solidFill>
                <a:effectLst/>
                <a:latin typeface="system-ui"/>
              </a:rPr>
              <a:t>C) Transmission medium</a:t>
            </a:r>
            <a:br>
              <a:rPr lang="en-US" dirty="0"/>
            </a:br>
            <a:r>
              <a:rPr lang="en-US" b="0" i="0" dirty="0">
                <a:solidFill>
                  <a:srgbClr val="1D1D1F"/>
                </a:solidFill>
                <a:effectLst/>
                <a:latin typeface="system-ui"/>
              </a:rPr>
              <a:t>D) Internet connection 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547727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fld id="{81D60167-4931-47E6-BA6A-407CBD079E47}" type="slidenum">
              <a:rPr spc="-25" dirty="0"/>
              <a:t>60</a:t>
            </a:fld>
            <a:endParaRPr spc="-25"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58545" rIns="0" bIns="0" rtlCol="0">
            <a:spAutoFit/>
          </a:bodyPr>
          <a:lstStyle/>
          <a:p>
            <a:pPr marL="2645410">
              <a:lnSpc>
                <a:spcPct val="100000"/>
              </a:lnSpc>
              <a:spcBef>
                <a:spcPts val="100"/>
              </a:spcBef>
            </a:pPr>
            <a:r>
              <a:rPr spc="-55" dirty="0"/>
              <a:t>STANDARDS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607565"/>
            <a:ext cx="1856105" cy="1000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355600" algn="l"/>
              </a:tabLst>
            </a:pPr>
            <a:r>
              <a:rPr sz="3200" spc="-25" dirty="0">
                <a:latin typeface="Calibri"/>
                <a:cs typeface="Calibri"/>
              </a:rPr>
              <a:t>Standard </a:t>
            </a:r>
            <a:r>
              <a:rPr sz="3200" spc="-10" dirty="0">
                <a:latin typeface="Calibri"/>
                <a:cs typeface="Calibri"/>
              </a:rPr>
              <a:t>products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595117" y="1607565"/>
            <a:ext cx="6011545" cy="1000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152400">
              <a:lnSpc>
                <a:spcPct val="100000"/>
              </a:lnSpc>
              <a:spcBef>
                <a:spcPts val="95"/>
              </a:spcBef>
              <a:tabLst>
                <a:tab pos="1066800" algn="l"/>
                <a:tab pos="2751455" algn="l"/>
                <a:tab pos="3086735" algn="l"/>
                <a:tab pos="3813175" algn="l"/>
                <a:tab pos="5320030" algn="l"/>
                <a:tab pos="5422265" algn="l"/>
              </a:tabLst>
            </a:pPr>
            <a:r>
              <a:rPr sz="3200" spc="-25" dirty="0">
                <a:latin typeface="Calibri"/>
                <a:cs typeface="Calibri"/>
              </a:rPr>
              <a:t>are</a:t>
            </a:r>
            <a:r>
              <a:rPr sz="3200" dirty="0">
                <a:latin typeface="Calibri"/>
                <a:cs typeface="Calibri"/>
              </a:rPr>
              <a:t>	</a:t>
            </a:r>
            <a:r>
              <a:rPr sz="3200" spc="-65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necessary		</a:t>
            </a:r>
            <a:r>
              <a:rPr sz="3200" spc="-25" dirty="0">
                <a:latin typeface="Calibri"/>
                <a:cs typeface="Calibri"/>
              </a:rPr>
              <a:t>to</a:t>
            </a:r>
            <a:r>
              <a:rPr sz="3200" dirty="0">
                <a:latin typeface="Calibri"/>
                <a:cs typeface="Calibri"/>
              </a:rPr>
              <a:t>	</a:t>
            </a:r>
            <a:r>
              <a:rPr sz="3200" spc="-10" dirty="0">
                <a:latin typeface="Calibri"/>
                <a:cs typeface="Calibri"/>
              </a:rPr>
              <a:t>ensure</a:t>
            </a:r>
            <a:r>
              <a:rPr sz="3200" dirty="0">
                <a:latin typeface="Calibri"/>
                <a:cs typeface="Calibri"/>
              </a:rPr>
              <a:t>	</a:t>
            </a:r>
            <a:r>
              <a:rPr sz="3200" spc="-25" dirty="0">
                <a:latin typeface="Calibri"/>
                <a:cs typeface="Calibri"/>
              </a:rPr>
              <a:t>that </a:t>
            </a:r>
            <a:r>
              <a:rPr sz="3200" spc="-20" dirty="0">
                <a:latin typeface="Calibri"/>
                <a:cs typeface="Calibri"/>
              </a:rPr>
              <a:t>from</a:t>
            </a:r>
            <a:r>
              <a:rPr sz="3200" dirty="0">
                <a:latin typeface="Calibri"/>
                <a:cs typeface="Calibri"/>
              </a:rPr>
              <a:t>	</a:t>
            </a:r>
            <a:r>
              <a:rPr sz="3200" spc="-10" dirty="0">
                <a:latin typeface="Calibri"/>
                <a:cs typeface="Calibri"/>
              </a:rPr>
              <a:t>different</a:t>
            </a:r>
            <a:r>
              <a:rPr sz="3200" dirty="0">
                <a:latin typeface="Calibri"/>
                <a:cs typeface="Calibri"/>
              </a:rPr>
              <a:t>	</a:t>
            </a:r>
            <a:r>
              <a:rPr sz="3200" spc="-10" dirty="0">
                <a:latin typeface="Calibri"/>
                <a:cs typeface="Calibri"/>
              </a:rPr>
              <a:t>manufacturers</a:t>
            </a:r>
            <a:r>
              <a:rPr sz="3200" dirty="0">
                <a:latin typeface="Calibri"/>
                <a:cs typeface="Calibri"/>
              </a:rPr>
              <a:t>		</a:t>
            </a:r>
            <a:r>
              <a:rPr sz="3200" spc="-25" dirty="0">
                <a:latin typeface="Calibri"/>
                <a:cs typeface="Calibri"/>
              </a:rPr>
              <a:t>can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35940" y="2485084"/>
            <a:ext cx="8071484" cy="2712085"/>
          </a:xfrm>
          <a:prstGeom prst="rect">
            <a:avLst/>
          </a:prstGeom>
        </p:spPr>
        <p:txBody>
          <a:bodyPr vert="horz" wrap="square" lIns="0" tIns="109855" rIns="0" bIns="0" rtlCol="0">
            <a:spAutoFit/>
          </a:bodyPr>
          <a:lstStyle/>
          <a:p>
            <a:pPr marL="355600">
              <a:lnSpc>
                <a:spcPct val="100000"/>
              </a:lnSpc>
              <a:spcBef>
                <a:spcPts val="865"/>
              </a:spcBef>
            </a:pPr>
            <a:r>
              <a:rPr sz="3200" dirty="0">
                <a:latin typeface="Calibri"/>
                <a:cs typeface="Calibri"/>
              </a:rPr>
              <a:t>work</a:t>
            </a:r>
            <a:r>
              <a:rPr sz="3200" spc="-10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together</a:t>
            </a:r>
            <a:r>
              <a:rPr sz="3200" spc="-8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as</a:t>
            </a:r>
            <a:r>
              <a:rPr sz="3200" spc="-8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expected.</a:t>
            </a:r>
            <a:endParaRPr sz="3200">
              <a:latin typeface="Calibri"/>
              <a:cs typeface="Calibri"/>
            </a:endParaRPr>
          </a:p>
          <a:p>
            <a:pPr marL="355600" marR="5080" indent="-342900">
              <a:lnSpc>
                <a:spcPct val="100000"/>
              </a:lnSpc>
              <a:spcBef>
                <a:spcPts val="770"/>
              </a:spcBef>
              <a:buFont typeface="Arial MT"/>
              <a:buChar char="•"/>
              <a:tabLst>
                <a:tab pos="355600" algn="l"/>
                <a:tab pos="1269365" algn="l"/>
                <a:tab pos="4037965" algn="l"/>
                <a:tab pos="5831205" algn="l"/>
                <a:tab pos="6475095" algn="l"/>
                <a:tab pos="6927850" algn="l"/>
                <a:tab pos="7421245" algn="l"/>
              </a:tabLst>
            </a:pPr>
            <a:r>
              <a:rPr sz="3200" spc="-20" dirty="0">
                <a:latin typeface="Calibri"/>
                <a:cs typeface="Calibri"/>
              </a:rPr>
              <a:t>Data</a:t>
            </a:r>
            <a:r>
              <a:rPr sz="3200" dirty="0">
                <a:latin typeface="Calibri"/>
                <a:cs typeface="Calibri"/>
              </a:rPr>
              <a:t>	</a:t>
            </a:r>
            <a:r>
              <a:rPr sz="3200" spc="-10" dirty="0">
                <a:latin typeface="Calibri"/>
                <a:cs typeface="Calibri"/>
              </a:rPr>
              <a:t>Communication</a:t>
            </a:r>
            <a:r>
              <a:rPr sz="3200" dirty="0">
                <a:latin typeface="Calibri"/>
                <a:cs typeface="Calibri"/>
              </a:rPr>
              <a:t>	</a:t>
            </a:r>
            <a:r>
              <a:rPr sz="3200" spc="-10" dirty="0">
                <a:latin typeface="Calibri"/>
                <a:cs typeface="Calibri"/>
              </a:rPr>
              <a:t>Standards</a:t>
            </a:r>
            <a:r>
              <a:rPr sz="3200" dirty="0">
                <a:latin typeface="Calibri"/>
                <a:cs typeface="Calibri"/>
              </a:rPr>
              <a:t>	</a:t>
            </a:r>
            <a:r>
              <a:rPr sz="3200" spc="-20" dirty="0">
                <a:latin typeface="Calibri"/>
                <a:cs typeface="Calibri"/>
              </a:rPr>
              <a:t>fall</a:t>
            </a:r>
            <a:r>
              <a:rPr sz="3200" dirty="0">
                <a:latin typeface="Calibri"/>
                <a:cs typeface="Calibri"/>
              </a:rPr>
              <a:t>	</a:t>
            </a:r>
            <a:r>
              <a:rPr sz="3200" spc="-25" dirty="0">
                <a:latin typeface="Calibri"/>
                <a:cs typeface="Calibri"/>
              </a:rPr>
              <a:t>in</a:t>
            </a:r>
            <a:r>
              <a:rPr sz="3200" dirty="0">
                <a:latin typeface="Calibri"/>
                <a:cs typeface="Calibri"/>
              </a:rPr>
              <a:t>	</a:t>
            </a:r>
            <a:r>
              <a:rPr sz="3200" spc="-25" dirty="0">
                <a:latin typeface="Calibri"/>
                <a:cs typeface="Calibri"/>
              </a:rPr>
              <a:t>to</a:t>
            </a:r>
            <a:r>
              <a:rPr sz="3200" dirty="0">
                <a:latin typeface="Calibri"/>
                <a:cs typeface="Calibri"/>
              </a:rPr>
              <a:t>	</a:t>
            </a:r>
            <a:r>
              <a:rPr sz="3200" spc="-30" dirty="0">
                <a:latin typeface="Calibri"/>
                <a:cs typeface="Calibri"/>
              </a:rPr>
              <a:t>two </a:t>
            </a:r>
            <a:r>
              <a:rPr sz="3200" spc="-10" dirty="0">
                <a:latin typeface="Calibri"/>
                <a:cs typeface="Calibri"/>
              </a:rPr>
              <a:t>categories.</a:t>
            </a:r>
            <a:endParaRPr sz="3200">
              <a:latin typeface="Calibri"/>
              <a:cs typeface="Calibri"/>
            </a:endParaRPr>
          </a:p>
          <a:p>
            <a:pPr marL="754380" lvl="1" indent="-284480">
              <a:lnSpc>
                <a:spcPct val="100000"/>
              </a:lnSpc>
              <a:spcBef>
                <a:spcPts val="700"/>
              </a:spcBef>
              <a:buFont typeface="Arial MT"/>
              <a:buChar char="–"/>
              <a:tabLst>
                <a:tab pos="754380" algn="l"/>
              </a:tabLst>
            </a:pPr>
            <a:r>
              <a:rPr sz="2800" dirty="0">
                <a:latin typeface="Calibri"/>
                <a:cs typeface="Calibri"/>
              </a:rPr>
              <a:t>De</a:t>
            </a:r>
            <a:r>
              <a:rPr sz="2800" spc="-10" dirty="0">
                <a:latin typeface="Calibri"/>
                <a:cs typeface="Calibri"/>
              </a:rPr>
              <a:t> facto</a:t>
            </a:r>
            <a:endParaRPr sz="2800">
              <a:latin typeface="Calibri"/>
              <a:cs typeface="Calibri"/>
            </a:endParaRPr>
          </a:p>
          <a:p>
            <a:pPr marL="754380" lvl="1" indent="-284480">
              <a:lnSpc>
                <a:spcPct val="100000"/>
              </a:lnSpc>
              <a:spcBef>
                <a:spcPts val="675"/>
              </a:spcBef>
              <a:buFont typeface="Arial MT"/>
              <a:buChar char="–"/>
              <a:tabLst>
                <a:tab pos="754380" algn="l"/>
              </a:tabLst>
            </a:pPr>
            <a:r>
              <a:rPr sz="2800" dirty="0">
                <a:latin typeface="Calibri"/>
                <a:cs typeface="Calibri"/>
              </a:rPr>
              <a:t>De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jure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fld id="{81D60167-4931-47E6-BA6A-407CBD079E47}" type="slidenum">
              <a:rPr spc="-25" dirty="0"/>
              <a:t>61</a:t>
            </a:fld>
            <a:endParaRPr spc="-25"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58545" rIns="0" bIns="0" rtlCol="0">
            <a:spAutoFit/>
          </a:bodyPr>
          <a:lstStyle/>
          <a:p>
            <a:pPr marL="815975">
              <a:lnSpc>
                <a:spcPct val="100000"/>
              </a:lnSpc>
              <a:spcBef>
                <a:spcPts val="100"/>
              </a:spcBef>
            </a:pPr>
            <a:r>
              <a:rPr spc="-60" dirty="0"/>
              <a:t>STANDARD</a:t>
            </a:r>
            <a:r>
              <a:rPr spc="-175" dirty="0"/>
              <a:t> </a:t>
            </a:r>
            <a:r>
              <a:rPr spc="-25" dirty="0"/>
              <a:t>ORGANIZATIONS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607565"/>
            <a:ext cx="8072120" cy="43173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marR="143510" indent="-3429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355600" algn="l"/>
              </a:tabLst>
            </a:pPr>
            <a:r>
              <a:rPr sz="3200" spc="-10" dirty="0">
                <a:latin typeface="Calibri"/>
                <a:cs typeface="Calibri"/>
              </a:rPr>
              <a:t>International</a:t>
            </a:r>
            <a:r>
              <a:rPr sz="3200" spc="-100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Organization</a:t>
            </a:r>
            <a:r>
              <a:rPr sz="3200" spc="-9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for</a:t>
            </a:r>
            <a:r>
              <a:rPr sz="3200" spc="-11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Standardization (ISO)</a:t>
            </a:r>
            <a:endParaRPr sz="3200">
              <a:latin typeface="Calibri"/>
              <a:cs typeface="Calibri"/>
            </a:endParaRPr>
          </a:p>
          <a:p>
            <a:pPr marL="355600" marR="5080" indent="-342900">
              <a:lnSpc>
                <a:spcPct val="100000"/>
              </a:lnSpc>
              <a:spcBef>
                <a:spcPts val="770"/>
              </a:spcBef>
              <a:buFont typeface="Arial MT"/>
              <a:buChar char="•"/>
              <a:tabLst>
                <a:tab pos="355600" algn="l"/>
                <a:tab pos="3101975" algn="l"/>
                <a:tab pos="6939280" algn="l"/>
              </a:tabLst>
            </a:pPr>
            <a:r>
              <a:rPr sz="3200" spc="-10" dirty="0">
                <a:latin typeface="Calibri"/>
                <a:cs typeface="Calibri"/>
              </a:rPr>
              <a:t>International</a:t>
            </a:r>
            <a:r>
              <a:rPr sz="3200" dirty="0">
                <a:latin typeface="Calibri"/>
                <a:cs typeface="Calibri"/>
              </a:rPr>
              <a:t>	</a:t>
            </a:r>
            <a:r>
              <a:rPr sz="3200" spc="-10" dirty="0">
                <a:latin typeface="Calibri"/>
                <a:cs typeface="Calibri"/>
              </a:rPr>
              <a:t>Telecommunication</a:t>
            </a:r>
            <a:r>
              <a:rPr sz="3200" dirty="0">
                <a:latin typeface="Calibri"/>
                <a:cs typeface="Calibri"/>
              </a:rPr>
              <a:t>	</a:t>
            </a:r>
            <a:r>
              <a:rPr sz="3200" spc="-10" dirty="0">
                <a:latin typeface="Calibri"/>
                <a:cs typeface="Calibri"/>
              </a:rPr>
              <a:t>Union- </a:t>
            </a:r>
            <a:r>
              <a:rPr sz="3200" spc="-30" dirty="0">
                <a:latin typeface="Calibri"/>
                <a:cs typeface="Calibri"/>
              </a:rPr>
              <a:t>Telecommunication</a:t>
            </a:r>
            <a:r>
              <a:rPr sz="3200" spc="-5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Standards</a:t>
            </a:r>
            <a:r>
              <a:rPr sz="3200" spc="-7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Sector</a:t>
            </a:r>
            <a:r>
              <a:rPr sz="3200" spc="-85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(ITU-</a:t>
            </a:r>
            <a:r>
              <a:rPr sz="3200" spc="-25" dirty="0">
                <a:latin typeface="Calibri"/>
                <a:cs typeface="Calibri"/>
              </a:rPr>
              <a:t>T)</a:t>
            </a:r>
            <a:endParaRPr sz="32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spcBef>
                <a:spcPts val="770"/>
              </a:spcBef>
              <a:buFont typeface="Arial MT"/>
              <a:buChar char="•"/>
              <a:tabLst>
                <a:tab pos="354965" algn="l"/>
              </a:tabLst>
            </a:pPr>
            <a:r>
              <a:rPr sz="3200" dirty="0">
                <a:latin typeface="Calibri"/>
                <a:cs typeface="Calibri"/>
              </a:rPr>
              <a:t>American</a:t>
            </a:r>
            <a:r>
              <a:rPr sz="3200" spc="-14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National</a:t>
            </a:r>
            <a:r>
              <a:rPr sz="3200" spc="-13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Standards</a:t>
            </a:r>
            <a:r>
              <a:rPr sz="3200" spc="-13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Institute</a:t>
            </a:r>
            <a:r>
              <a:rPr sz="3200" spc="-13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(ANSI)</a:t>
            </a:r>
            <a:endParaRPr sz="3200">
              <a:latin typeface="Calibri"/>
              <a:cs typeface="Calibri"/>
            </a:endParaRPr>
          </a:p>
          <a:p>
            <a:pPr marL="355600" marR="5080" indent="-342900">
              <a:lnSpc>
                <a:spcPct val="100000"/>
              </a:lnSpc>
              <a:spcBef>
                <a:spcPts val="765"/>
              </a:spcBef>
              <a:buFont typeface="Arial MT"/>
              <a:buChar char="•"/>
              <a:tabLst>
                <a:tab pos="355600" algn="l"/>
              </a:tabLst>
            </a:pPr>
            <a:r>
              <a:rPr sz="3200" dirty="0">
                <a:latin typeface="Calibri"/>
                <a:cs typeface="Calibri"/>
              </a:rPr>
              <a:t>Institute</a:t>
            </a:r>
            <a:r>
              <a:rPr sz="3200" spc="-8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of</a:t>
            </a:r>
            <a:r>
              <a:rPr sz="3200" spc="-8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Electrical</a:t>
            </a:r>
            <a:r>
              <a:rPr sz="3200" spc="-9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and</a:t>
            </a:r>
            <a:r>
              <a:rPr sz="3200" spc="-9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Electronics</a:t>
            </a:r>
            <a:r>
              <a:rPr sz="3200" spc="-8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Engineers (IEEE)</a:t>
            </a:r>
            <a:endParaRPr sz="32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spcBef>
                <a:spcPts val="770"/>
              </a:spcBef>
              <a:buFont typeface="Arial MT"/>
              <a:buChar char="•"/>
              <a:tabLst>
                <a:tab pos="354965" algn="l"/>
              </a:tabLst>
            </a:pPr>
            <a:r>
              <a:rPr sz="3200" dirty="0">
                <a:latin typeface="Calibri"/>
                <a:cs typeface="Calibri"/>
              </a:rPr>
              <a:t>Electronics</a:t>
            </a:r>
            <a:r>
              <a:rPr sz="3200" spc="-114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Industries</a:t>
            </a:r>
            <a:r>
              <a:rPr sz="3200" spc="-114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Association</a:t>
            </a:r>
            <a:r>
              <a:rPr sz="3200" spc="-10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(EIA)</a:t>
            </a:r>
            <a:endParaRPr sz="3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 quick visual guide to computer network types.">
            <a:extLst>
              <a:ext uri="{FF2B5EF4-FFF2-40B4-BE49-F238E27FC236}">
                <a16:creationId xmlns:a16="http://schemas.microsoft.com/office/drawing/2014/main" id="{4BEA8CD4-A4ED-43BF-9CB6-95981B9903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54075"/>
            <a:ext cx="9144000" cy="5148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908761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timeline">
            <a:extLst>
              <a:ext uri="{FF2B5EF4-FFF2-40B4-BE49-F238E27FC236}">
                <a16:creationId xmlns:a16="http://schemas.microsoft.com/office/drawing/2014/main" id="{F5731525-782F-4D99-8207-9E534AF57F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1" y="152400"/>
            <a:ext cx="7467600" cy="647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799634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No alternative text description for this image">
            <a:extLst>
              <a:ext uri="{FF2B5EF4-FFF2-40B4-BE49-F238E27FC236}">
                <a16:creationId xmlns:a16="http://schemas.microsoft.com/office/drawing/2014/main" id="{DB9F8A22-F5D3-4EFD-9B9A-372DDBE12F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0"/>
            <a:ext cx="457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261421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table">
            <a:extLst>
              <a:ext uri="{FF2B5EF4-FFF2-40B4-BE49-F238E27FC236}">
                <a16:creationId xmlns:a16="http://schemas.microsoft.com/office/drawing/2014/main" id="{2E601C6D-3D17-4E9D-A7BF-238370D74E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0"/>
            <a:ext cx="6857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826481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No alternative text description for this image">
            <a:extLst>
              <a:ext uri="{FF2B5EF4-FFF2-40B4-BE49-F238E27FC236}">
                <a16:creationId xmlns:a16="http://schemas.microsoft.com/office/drawing/2014/main" id="{892052B2-F87F-45B8-B2CC-BE3A5D7DBF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0913" y="0"/>
            <a:ext cx="47005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867625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fld id="{81D60167-4931-47E6-BA6A-407CBD079E47}" type="slidenum">
              <a:rPr spc="-25" dirty="0"/>
              <a:t>67</a:t>
            </a:fld>
            <a:endParaRPr spc="-25"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58545" rIns="0" bIns="0" rtlCol="0">
            <a:spAutoFit/>
          </a:bodyPr>
          <a:lstStyle/>
          <a:p>
            <a:pPr marL="2900045">
              <a:lnSpc>
                <a:spcPct val="100000"/>
              </a:lnSpc>
              <a:spcBef>
                <a:spcPts val="100"/>
              </a:spcBef>
            </a:pPr>
            <a:r>
              <a:rPr spc="-160" dirty="0"/>
              <a:t>To-</a:t>
            </a:r>
            <a:r>
              <a:rPr dirty="0"/>
              <a:t>Do</a:t>
            </a:r>
            <a:r>
              <a:rPr spc="-15" dirty="0"/>
              <a:t> </a:t>
            </a:r>
            <a:r>
              <a:rPr spc="-20" dirty="0"/>
              <a:t>List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xfrm>
            <a:off x="535940" y="1558797"/>
            <a:ext cx="8072755" cy="4415311"/>
          </a:xfrm>
          <a:prstGeom prst="rect">
            <a:avLst/>
          </a:prstGeom>
        </p:spPr>
        <p:txBody>
          <a:bodyPr vert="horz" wrap="square" lIns="0" tIns="67310" rIns="0" bIns="0" rtlCol="0">
            <a:spAutoFit/>
          </a:bodyPr>
          <a:lstStyle/>
          <a:p>
            <a:pPr marL="355600" marR="142240" indent="-342900">
              <a:lnSpc>
                <a:spcPts val="3460"/>
              </a:lnSpc>
              <a:spcBef>
                <a:spcPts val="530"/>
              </a:spcBef>
              <a:buFont typeface="Arial MT"/>
              <a:buChar char="•"/>
              <a:tabLst>
                <a:tab pos="355600" algn="l"/>
              </a:tabLst>
            </a:pPr>
            <a:r>
              <a:rPr dirty="0"/>
              <a:t>At</a:t>
            </a:r>
            <a:r>
              <a:rPr spc="-80" dirty="0"/>
              <a:t> </a:t>
            </a:r>
            <a:r>
              <a:rPr dirty="0"/>
              <a:t>least</a:t>
            </a:r>
            <a:r>
              <a:rPr spc="-65" dirty="0"/>
              <a:t> </a:t>
            </a:r>
            <a:r>
              <a:rPr dirty="0"/>
              <a:t>go</a:t>
            </a:r>
            <a:r>
              <a:rPr spc="-75" dirty="0"/>
              <a:t> </a:t>
            </a:r>
            <a:r>
              <a:rPr dirty="0"/>
              <a:t>through</a:t>
            </a:r>
            <a:r>
              <a:rPr spc="-50" dirty="0"/>
              <a:t> </a:t>
            </a:r>
            <a:r>
              <a:rPr dirty="0"/>
              <a:t>all</a:t>
            </a:r>
            <a:r>
              <a:rPr spc="-65" dirty="0"/>
              <a:t> </a:t>
            </a:r>
            <a:r>
              <a:rPr dirty="0"/>
              <a:t>the</a:t>
            </a:r>
            <a:r>
              <a:rPr spc="-70" dirty="0"/>
              <a:t> </a:t>
            </a:r>
            <a:r>
              <a:rPr dirty="0"/>
              <a:t>slides</a:t>
            </a:r>
            <a:r>
              <a:rPr spc="-65" dirty="0"/>
              <a:t> </a:t>
            </a:r>
            <a:r>
              <a:rPr dirty="0"/>
              <a:t>once</a:t>
            </a:r>
            <a:r>
              <a:rPr spc="-75" dirty="0"/>
              <a:t> </a:t>
            </a:r>
            <a:r>
              <a:rPr dirty="0"/>
              <a:t>in</a:t>
            </a:r>
            <a:r>
              <a:rPr spc="-70" dirty="0"/>
              <a:t> </a:t>
            </a:r>
            <a:r>
              <a:rPr spc="-10" dirty="0"/>
              <a:t>order </a:t>
            </a:r>
            <a:r>
              <a:rPr dirty="0"/>
              <a:t>to</a:t>
            </a:r>
            <a:r>
              <a:rPr spc="-110" dirty="0"/>
              <a:t> </a:t>
            </a:r>
            <a:r>
              <a:rPr dirty="0"/>
              <a:t>grasp</a:t>
            </a:r>
            <a:r>
              <a:rPr spc="-95" dirty="0"/>
              <a:t> </a:t>
            </a:r>
            <a:r>
              <a:rPr dirty="0"/>
              <a:t>the</a:t>
            </a:r>
            <a:r>
              <a:rPr spc="-100" dirty="0"/>
              <a:t> </a:t>
            </a:r>
            <a:r>
              <a:rPr dirty="0"/>
              <a:t>concept</a:t>
            </a:r>
            <a:r>
              <a:rPr spc="-90" dirty="0"/>
              <a:t> </a:t>
            </a:r>
            <a:r>
              <a:rPr dirty="0"/>
              <a:t>before</a:t>
            </a:r>
            <a:r>
              <a:rPr spc="-105" dirty="0"/>
              <a:t> </a:t>
            </a:r>
            <a:r>
              <a:rPr dirty="0"/>
              <a:t>the</a:t>
            </a:r>
            <a:r>
              <a:rPr spc="-105" dirty="0"/>
              <a:t> </a:t>
            </a:r>
            <a:r>
              <a:rPr dirty="0"/>
              <a:t>next</a:t>
            </a:r>
            <a:r>
              <a:rPr spc="-100" dirty="0"/>
              <a:t> </a:t>
            </a:r>
            <a:r>
              <a:rPr spc="-10" dirty="0"/>
              <a:t>lecture.</a:t>
            </a:r>
          </a:p>
          <a:p>
            <a:pPr marL="355600" marR="1523365" indent="-342900">
              <a:lnSpc>
                <a:spcPts val="3460"/>
              </a:lnSpc>
              <a:spcBef>
                <a:spcPts val="760"/>
              </a:spcBef>
              <a:buFont typeface="Arial MT"/>
              <a:buChar char="•"/>
              <a:tabLst>
                <a:tab pos="355600" algn="l"/>
              </a:tabLst>
            </a:pPr>
            <a:r>
              <a:rPr dirty="0"/>
              <a:t>Join</a:t>
            </a:r>
            <a:r>
              <a:rPr spc="-70" dirty="0"/>
              <a:t> </a:t>
            </a:r>
            <a:r>
              <a:rPr dirty="0"/>
              <a:t>the</a:t>
            </a:r>
            <a:r>
              <a:rPr spc="-70" dirty="0"/>
              <a:t> </a:t>
            </a:r>
            <a:r>
              <a:rPr dirty="0"/>
              <a:t>Group</a:t>
            </a:r>
            <a:r>
              <a:rPr spc="-55" dirty="0"/>
              <a:t> </a:t>
            </a:r>
            <a:r>
              <a:rPr dirty="0"/>
              <a:t>Home</a:t>
            </a:r>
            <a:r>
              <a:rPr spc="-65" dirty="0"/>
              <a:t> </a:t>
            </a:r>
            <a:r>
              <a:rPr dirty="0"/>
              <a:t>page</a:t>
            </a:r>
            <a:r>
              <a:rPr spc="-65" dirty="0"/>
              <a:t> </a:t>
            </a:r>
            <a:r>
              <a:rPr dirty="0"/>
              <a:t>as</a:t>
            </a:r>
            <a:r>
              <a:rPr spc="-75" dirty="0"/>
              <a:t> </a:t>
            </a:r>
            <a:r>
              <a:rPr dirty="0"/>
              <a:t>soon</a:t>
            </a:r>
            <a:r>
              <a:rPr spc="-65" dirty="0"/>
              <a:t> </a:t>
            </a:r>
            <a:r>
              <a:rPr spc="-25" dirty="0"/>
              <a:t>as </a:t>
            </a:r>
            <a:r>
              <a:rPr spc="-10" dirty="0"/>
              <a:t>possible.</a:t>
            </a:r>
          </a:p>
          <a:p>
            <a:pPr marL="354330" marR="5080" indent="-341630" algn="just">
              <a:lnSpc>
                <a:spcPts val="3460"/>
              </a:lnSpc>
              <a:spcBef>
                <a:spcPts val="760"/>
              </a:spcBef>
              <a:buFont typeface="Arial MT"/>
              <a:buChar char="•"/>
              <a:tabLst>
                <a:tab pos="355600" algn="l"/>
              </a:tabLst>
            </a:pPr>
            <a:r>
              <a:rPr dirty="0"/>
              <a:t>Lecture</a:t>
            </a:r>
            <a:r>
              <a:rPr spc="150" dirty="0"/>
              <a:t>  </a:t>
            </a:r>
            <a:r>
              <a:rPr dirty="0"/>
              <a:t>Slides</a:t>
            </a:r>
            <a:r>
              <a:rPr spc="155" dirty="0"/>
              <a:t>  </a:t>
            </a:r>
            <a:r>
              <a:rPr dirty="0"/>
              <a:t>for</a:t>
            </a:r>
            <a:r>
              <a:rPr spc="150" dirty="0"/>
              <a:t>  </a:t>
            </a:r>
            <a:r>
              <a:rPr dirty="0"/>
              <a:t>the</a:t>
            </a:r>
            <a:r>
              <a:rPr spc="155" dirty="0"/>
              <a:t>  </a:t>
            </a:r>
            <a:r>
              <a:rPr dirty="0"/>
              <a:t>next</a:t>
            </a:r>
            <a:r>
              <a:rPr spc="155" dirty="0"/>
              <a:t>  </a:t>
            </a:r>
            <a:r>
              <a:rPr dirty="0"/>
              <a:t>lecture</a:t>
            </a:r>
            <a:r>
              <a:rPr spc="150" dirty="0"/>
              <a:t>  </a:t>
            </a:r>
            <a:r>
              <a:rPr dirty="0"/>
              <a:t>will</a:t>
            </a:r>
            <a:r>
              <a:rPr spc="155" dirty="0"/>
              <a:t>  </a:t>
            </a:r>
            <a:r>
              <a:rPr spc="-25" dirty="0"/>
              <a:t>be 	</a:t>
            </a:r>
            <a:r>
              <a:rPr dirty="0"/>
              <a:t>uploaded</a:t>
            </a:r>
            <a:r>
              <a:rPr spc="100" dirty="0"/>
              <a:t> </a:t>
            </a:r>
            <a:r>
              <a:rPr dirty="0"/>
              <a:t>on</a:t>
            </a:r>
            <a:r>
              <a:rPr spc="90" dirty="0"/>
              <a:t> </a:t>
            </a:r>
            <a:r>
              <a:rPr dirty="0"/>
              <a:t>the</a:t>
            </a:r>
            <a:r>
              <a:rPr spc="85" dirty="0"/>
              <a:t> </a:t>
            </a:r>
            <a:r>
              <a:rPr dirty="0"/>
              <a:t>group</a:t>
            </a:r>
            <a:r>
              <a:rPr spc="90" dirty="0"/>
              <a:t> </a:t>
            </a:r>
            <a:r>
              <a:rPr dirty="0"/>
              <a:t>home</a:t>
            </a:r>
            <a:r>
              <a:rPr spc="95" dirty="0"/>
              <a:t> </a:t>
            </a:r>
            <a:r>
              <a:rPr dirty="0"/>
              <a:t>page</a:t>
            </a:r>
            <a:r>
              <a:rPr spc="80" dirty="0"/>
              <a:t> </a:t>
            </a:r>
            <a:r>
              <a:rPr dirty="0"/>
              <a:t>before</a:t>
            </a:r>
            <a:r>
              <a:rPr spc="75" dirty="0"/>
              <a:t> </a:t>
            </a:r>
            <a:r>
              <a:rPr spc="-25" dirty="0"/>
              <a:t>the 	</a:t>
            </a:r>
            <a:r>
              <a:rPr spc="-10" dirty="0"/>
              <a:t>lecture.</a:t>
            </a:r>
          </a:p>
          <a:p>
            <a:pPr marL="354330" marR="6350" indent="-341630" algn="just">
              <a:lnSpc>
                <a:spcPts val="3460"/>
              </a:lnSpc>
              <a:spcBef>
                <a:spcPts val="755"/>
              </a:spcBef>
              <a:buFont typeface="Arial MT"/>
              <a:buChar char="•"/>
              <a:tabLst>
                <a:tab pos="355600" algn="l"/>
              </a:tabLst>
            </a:pPr>
            <a:r>
              <a:rPr dirty="0"/>
              <a:t>Any</a:t>
            </a:r>
            <a:r>
              <a:rPr spc="605" dirty="0"/>
              <a:t> </a:t>
            </a:r>
            <a:r>
              <a:rPr dirty="0"/>
              <a:t>concern</a:t>
            </a:r>
            <a:r>
              <a:rPr spc="595" dirty="0"/>
              <a:t> </a:t>
            </a:r>
            <a:r>
              <a:rPr dirty="0"/>
              <a:t>regarding</a:t>
            </a:r>
            <a:r>
              <a:rPr spc="610" dirty="0"/>
              <a:t> </a:t>
            </a:r>
            <a:r>
              <a:rPr dirty="0"/>
              <a:t>the</a:t>
            </a:r>
            <a:r>
              <a:rPr spc="605" dirty="0"/>
              <a:t> </a:t>
            </a:r>
            <a:r>
              <a:rPr dirty="0"/>
              <a:t>course,</a:t>
            </a:r>
            <a:r>
              <a:rPr spc="585" dirty="0"/>
              <a:t> </a:t>
            </a:r>
            <a:r>
              <a:rPr dirty="0"/>
              <a:t>email</a:t>
            </a:r>
            <a:r>
              <a:rPr spc="600" dirty="0"/>
              <a:t> </a:t>
            </a:r>
            <a:r>
              <a:rPr spc="-25" dirty="0"/>
              <a:t>on 	</a:t>
            </a:r>
            <a:r>
              <a:rPr dirty="0"/>
              <a:t>the</a:t>
            </a:r>
            <a:r>
              <a:rPr spc="90" dirty="0"/>
              <a:t> </a:t>
            </a:r>
            <a:r>
              <a:rPr lang="en-US" u="sng" spc="-2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/>
              </a:rPr>
              <a:t>engr.ahmad.Nawaz@giki.edu.pk</a:t>
            </a:r>
            <a:endParaRPr u="sng" spc="-10" dirty="0">
              <a:solidFill>
                <a:srgbClr val="0000FF"/>
              </a:solidFill>
              <a:uFill>
                <a:solidFill>
                  <a:srgbClr val="0000FF"/>
                </a:solidFill>
              </a:uFill>
              <a:hlinkClick r:id="rId2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C8E8C-09F3-46FC-90D9-B62261AE1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381" y="208508"/>
            <a:ext cx="8018779" cy="1354217"/>
          </a:xfrm>
        </p:spPr>
        <p:txBody>
          <a:bodyPr/>
          <a:lstStyle/>
          <a:p>
            <a:r>
              <a:rPr lang="en-US" b="0" i="1" dirty="0">
                <a:solidFill>
                  <a:srgbClr val="1D1D1F"/>
                </a:solidFill>
                <a:effectLst/>
                <a:latin typeface="system-ui"/>
              </a:rPr>
              <a:t>Which of the following is NOT required for data communication?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9FB141-290F-4087-AEC7-0F04D48B31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5940" y="1558797"/>
            <a:ext cx="8072755" cy="3447098"/>
          </a:xfrm>
        </p:spPr>
        <p:txBody>
          <a:bodyPr/>
          <a:lstStyle/>
          <a:p>
            <a:br>
              <a:rPr lang="en-US" dirty="0"/>
            </a:br>
            <a:r>
              <a:rPr lang="en-US" b="0" i="0" dirty="0">
                <a:solidFill>
                  <a:srgbClr val="1D1D1F"/>
                </a:solidFill>
                <a:effectLst/>
                <a:latin typeface="system-ui"/>
              </a:rPr>
              <a:t>A) Sender</a:t>
            </a:r>
            <a:br>
              <a:rPr lang="en-US" dirty="0"/>
            </a:br>
            <a:r>
              <a:rPr lang="en-US" b="0" i="0" dirty="0">
                <a:solidFill>
                  <a:srgbClr val="1D1D1F"/>
                </a:solidFill>
                <a:effectLst/>
                <a:latin typeface="system-ui"/>
              </a:rPr>
              <a:t>B) Receiver</a:t>
            </a:r>
            <a:br>
              <a:rPr lang="en-US" dirty="0"/>
            </a:br>
            <a:r>
              <a:rPr lang="en-US" b="0" i="0" dirty="0">
                <a:solidFill>
                  <a:srgbClr val="1D1D1F"/>
                </a:solidFill>
                <a:effectLst/>
                <a:latin typeface="system-ui"/>
              </a:rPr>
              <a:t>C) Transmission medium</a:t>
            </a:r>
            <a:br>
              <a:rPr lang="en-US" dirty="0"/>
            </a:br>
            <a:r>
              <a:rPr lang="en-US" b="0" i="0" dirty="0">
                <a:solidFill>
                  <a:srgbClr val="1D1D1F"/>
                </a:solidFill>
                <a:effectLst/>
                <a:latin typeface="system-ui"/>
              </a:rPr>
              <a:t>D) Internet connection ✅</a:t>
            </a:r>
            <a:br>
              <a:rPr lang="en-US" dirty="0"/>
            </a:br>
            <a:r>
              <a:rPr lang="en-US" b="0" i="1" dirty="0">
                <a:solidFill>
                  <a:srgbClr val="1D1D1F"/>
                </a:solidFill>
                <a:effectLst/>
                <a:latin typeface="system-ui"/>
              </a:rPr>
              <a:t>(Reinforces that data comm works over ANY medium—not just internet)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28952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fld id="{81D60167-4931-47E6-BA6A-407CBD079E47}" type="slidenum">
              <a:rPr spc="-25" dirty="0"/>
              <a:t>8</a:t>
            </a:fld>
            <a:endParaRPr spc="-25"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58545" rIns="0" bIns="0" rtlCol="0">
            <a:spAutoFit/>
          </a:bodyPr>
          <a:lstStyle/>
          <a:p>
            <a:pPr marL="125095">
              <a:lnSpc>
                <a:spcPct val="100000"/>
              </a:lnSpc>
              <a:spcBef>
                <a:spcPts val="100"/>
              </a:spcBef>
            </a:pPr>
            <a:r>
              <a:rPr spc="-50" dirty="0"/>
              <a:t>FUNDAMENTAL</a:t>
            </a:r>
            <a:r>
              <a:rPr spc="-185" dirty="0"/>
              <a:t> </a:t>
            </a:r>
            <a:r>
              <a:rPr spc="-10" dirty="0"/>
              <a:t>CHARACTERISTICS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607565"/>
            <a:ext cx="8070215" cy="305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355600" algn="l"/>
                <a:tab pos="3068955" algn="l"/>
                <a:tab pos="3982720" algn="l"/>
                <a:tab pos="5327015" algn="l"/>
              </a:tabLst>
            </a:pPr>
            <a:r>
              <a:rPr sz="3200" spc="-10" dirty="0">
                <a:latin typeface="Calibri"/>
                <a:cs typeface="Calibri"/>
              </a:rPr>
              <a:t>Effectiveness</a:t>
            </a:r>
            <a:r>
              <a:rPr sz="3200" dirty="0">
                <a:latin typeface="Calibri"/>
                <a:cs typeface="Calibri"/>
              </a:rPr>
              <a:t>	</a:t>
            </a:r>
            <a:r>
              <a:rPr sz="3200" spc="-25" dirty="0">
                <a:latin typeface="Calibri"/>
                <a:cs typeface="Calibri"/>
              </a:rPr>
              <a:t>of</a:t>
            </a:r>
            <a:r>
              <a:rPr sz="3200" dirty="0">
                <a:latin typeface="Calibri"/>
                <a:cs typeface="Calibri"/>
              </a:rPr>
              <a:t>	</a:t>
            </a:r>
            <a:r>
              <a:rPr sz="3200" spc="-20" dirty="0">
                <a:latin typeface="Calibri"/>
                <a:cs typeface="Calibri"/>
              </a:rPr>
              <a:t>Data</a:t>
            </a:r>
            <a:r>
              <a:rPr sz="3200" dirty="0">
                <a:latin typeface="Calibri"/>
                <a:cs typeface="Calibri"/>
              </a:rPr>
              <a:t>	</a:t>
            </a:r>
            <a:r>
              <a:rPr sz="3200" spc="-10" dirty="0">
                <a:latin typeface="Calibri"/>
                <a:cs typeface="Calibri"/>
              </a:rPr>
              <a:t>communications </a:t>
            </a:r>
            <a:r>
              <a:rPr sz="3200" dirty="0">
                <a:latin typeface="Calibri"/>
                <a:cs typeface="Calibri"/>
              </a:rPr>
              <a:t>depends</a:t>
            </a:r>
            <a:r>
              <a:rPr sz="3200" spc="-12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on</a:t>
            </a:r>
            <a:r>
              <a:rPr sz="3200" spc="-12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following</a:t>
            </a:r>
            <a:r>
              <a:rPr sz="3200" spc="-10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characteristics.</a:t>
            </a:r>
            <a:endParaRPr sz="3200">
              <a:latin typeface="Calibri"/>
              <a:cs typeface="Calibri"/>
            </a:endParaRPr>
          </a:p>
          <a:p>
            <a:pPr marL="754380" lvl="1" indent="-284480">
              <a:lnSpc>
                <a:spcPct val="100000"/>
              </a:lnSpc>
              <a:spcBef>
                <a:spcPts val="700"/>
              </a:spcBef>
              <a:buFont typeface="Arial MT"/>
              <a:buChar char="–"/>
              <a:tabLst>
                <a:tab pos="754380" algn="l"/>
              </a:tabLst>
            </a:pPr>
            <a:r>
              <a:rPr sz="2800" spc="-10" dirty="0">
                <a:solidFill>
                  <a:srgbClr val="FF0000"/>
                </a:solidFill>
                <a:latin typeface="Calibri"/>
                <a:cs typeface="Calibri"/>
              </a:rPr>
              <a:t>Delivery</a:t>
            </a:r>
            <a:endParaRPr sz="2800">
              <a:latin typeface="Calibri"/>
              <a:cs typeface="Calibri"/>
            </a:endParaRPr>
          </a:p>
          <a:p>
            <a:pPr marL="754380" lvl="1" indent="-284480">
              <a:lnSpc>
                <a:spcPct val="100000"/>
              </a:lnSpc>
              <a:spcBef>
                <a:spcPts val="675"/>
              </a:spcBef>
              <a:buFont typeface="Arial MT"/>
              <a:buChar char="–"/>
              <a:tabLst>
                <a:tab pos="754380" algn="l"/>
              </a:tabLst>
            </a:pPr>
            <a:r>
              <a:rPr sz="2800" spc="-10" dirty="0">
                <a:solidFill>
                  <a:srgbClr val="FF0000"/>
                </a:solidFill>
                <a:latin typeface="Calibri"/>
                <a:cs typeface="Calibri"/>
              </a:rPr>
              <a:t>Accuracy</a:t>
            </a:r>
            <a:endParaRPr sz="2800">
              <a:latin typeface="Calibri"/>
              <a:cs typeface="Calibri"/>
            </a:endParaRPr>
          </a:p>
          <a:p>
            <a:pPr marL="754380" lvl="1" indent="-284480">
              <a:lnSpc>
                <a:spcPct val="100000"/>
              </a:lnSpc>
              <a:spcBef>
                <a:spcPts val="670"/>
              </a:spcBef>
              <a:buFont typeface="Arial MT"/>
              <a:buChar char="–"/>
              <a:tabLst>
                <a:tab pos="754380" algn="l"/>
              </a:tabLst>
            </a:pPr>
            <a:r>
              <a:rPr sz="2800" spc="-10" dirty="0">
                <a:solidFill>
                  <a:srgbClr val="FF0000"/>
                </a:solidFill>
                <a:latin typeface="Calibri"/>
                <a:cs typeface="Calibri"/>
              </a:rPr>
              <a:t>Timeliness</a:t>
            </a:r>
            <a:endParaRPr sz="2800">
              <a:latin typeface="Calibri"/>
              <a:cs typeface="Calibri"/>
            </a:endParaRPr>
          </a:p>
          <a:p>
            <a:pPr marL="754380" lvl="1" indent="-284480">
              <a:lnSpc>
                <a:spcPct val="100000"/>
              </a:lnSpc>
              <a:spcBef>
                <a:spcPts val="675"/>
              </a:spcBef>
              <a:buFont typeface="Arial MT"/>
              <a:buChar char="–"/>
              <a:tabLst>
                <a:tab pos="754380" algn="l"/>
              </a:tabLst>
            </a:pPr>
            <a:r>
              <a:rPr sz="2800" spc="-10" dirty="0">
                <a:solidFill>
                  <a:srgbClr val="FF0000"/>
                </a:solidFill>
                <a:latin typeface="Calibri"/>
                <a:cs typeface="Calibri"/>
              </a:rPr>
              <a:t>Jitter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05367-5FF1-427D-B981-44FDB22FC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8600"/>
            <a:ext cx="8018779" cy="677108"/>
          </a:xfrm>
        </p:spPr>
        <p:txBody>
          <a:bodyPr/>
          <a:lstStyle/>
          <a:p>
            <a:pPr algn="ctr"/>
            <a:r>
              <a:rPr lang="en-US" dirty="0"/>
              <a:t>Jitter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11DE24A-C3D2-4601-B2F5-155E251D08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6873075"/>
              </p:ext>
            </p:extLst>
          </p:nvPr>
        </p:nvGraphicFramePr>
        <p:xfrm>
          <a:off x="609599" y="1066800"/>
          <a:ext cx="8153401" cy="5315002"/>
        </p:xfrm>
        <a:graphic>
          <a:graphicData uri="http://schemas.openxmlformats.org/drawingml/2006/table">
            <a:tbl>
              <a:tblPr/>
              <a:tblGrid>
                <a:gridCol w="2797736">
                  <a:extLst>
                    <a:ext uri="{9D8B030D-6E8A-4147-A177-3AD203B41FA5}">
                      <a16:colId xmlns:a16="http://schemas.microsoft.com/office/drawing/2014/main" val="962194953"/>
                    </a:ext>
                  </a:extLst>
                </a:gridCol>
                <a:gridCol w="5355665">
                  <a:extLst>
                    <a:ext uri="{9D8B030D-6E8A-4147-A177-3AD203B41FA5}">
                      <a16:colId xmlns:a16="http://schemas.microsoft.com/office/drawing/2014/main" val="2583962894"/>
                    </a:ext>
                  </a:extLst>
                </a:gridCol>
              </a:tblGrid>
              <a:tr h="1000393">
                <a:tc>
                  <a:txBody>
                    <a:bodyPr/>
                    <a:lstStyle/>
                    <a:p>
                      <a:r>
                        <a:rPr lang="en-US" sz="1800" b="1" dirty="0">
                          <a:effectLst/>
                        </a:rPr>
                        <a:t>What it is</a:t>
                      </a:r>
                      <a:endParaRPr lang="en-US" sz="1800" dirty="0">
                        <a:effectLst/>
                      </a:endParaRPr>
                    </a:p>
                  </a:txBody>
                  <a:tcPr marL="66431" marR="66431" marT="33215" marB="33215" anchor="ctr">
                    <a:lnL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</a:rPr>
                        <a:t>Fluctuation in the time between successive packet arrivals (e.g., packets should arrive every 20ms, but arrive at 15ms → 35ms → 22ms)</a:t>
                      </a:r>
                    </a:p>
                  </a:txBody>
                  <a:tcPr marL="66431" marR="66431" marT="33215" marB="33215" anchor="ctr">
                    <a:lnL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7613197"/>
                  </a:ext>
                </a:extLst>
              </a:tr>
              <a:tr h="1231253">
                <a:tc>
                  <a:txBody>
                    <a:bodyPr/>
                    <a:lstStyle/>
                    <a:p>
                      <a:r>
                        <a:rPr lang="en-US" sz="1800" b="1" dirty="0">
                          <a:effectLst/>
                        </a:rPr>
                        <a:t>Why it matters</a:t>
                      </a:r>
                      <a:endParaRPr lang="en-US" sz="1800" dirty="0">
                        <a:effectLst/>
                      </a:endParaRPr>
                    </a:p>
                  </a:txBody>
                  <a:tcPr marL="66431" marR="66431" marT="33215" marB="33215" anchor="ctr">
                    <a:lnL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</a:rPr>
                        <a:t>Critical for </a:t>
                      </a:r>
                      <a:r>
                        <a:rPr lang="en-US" sz="1800" b="1" dirty="0">
                          <a:effectLst/>
                        </a:rPr>
                        <a:t>real-time applications</a:t>
                      </a:r>
                      <a:r>
                        <a:rPr lang="en-US" sz="1800" dirty="0">
                          <a:effectLst/>
                        </a:rPr>
                        <a:t>:</a:t>
                      </a:r>
                      <a:br>
                        <a:rPr lang="en-US" sz="1800" dirty="0">
                          <a:effectLst/>
                        </a:rPr>
                      </a:br>
                      <a:r>
                        <a:rPr lang="en-US" sz="1800" dirty="0">
                          <a:effectLst/>
                        </a:rPr>
                        <a:t>• Voice/video calls → choppy audio/video</a:t>
                      </a:r>
                      <a:br>
                        <a:rPr lang="en-US" sz="1800" dirty="0">
                          <a:effectLst/>
                        </a:rPr>
                      </a:br>
                      <a:r>
                        <a:rPr lang="en-US" sz="1800" dirty="0">
                          <a:effectLst/>
                        </a:rPr>
                        <a:t>• Online gaming → lag spikes</a:t>
                      </a:r>
                      <a:br>
                        <a:rPr lang="en-US" sz="1800" dirty="0">
                          <a:effectLst/>
                        </a:rPr>
                      </a:br>
                      <a:r>
                        <a:rPr lang="en-US" sz="1800" dirty="0">
                          <a:effectLst/>
                        </a:rPr>
                        <a:t>• Live streaming → buffering</a:t>
                      </a:r>
                    </a:p>
                  </a:txBody>
                  <a:tcPr marL="66431" marR="66431" marT="33215" marB="33215" anchor="ctr">
                    <a:lnL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59558"/>
                  </a:ext>
                </a:extLst>
              </a:tr>
              <a:tr h="1000393">
                <a:tc>
                  <a:txBody>
                    <a:bodyPr/>
                    <a:lstStyle/>
                    <a:p>
                      <a:r>
                        <a:rPr lang="en-US" sz="1800" b="1" dirty="0">
                          <a:effectLst/>
                        </a:rPr>
                        <a:t>Jitter vs. Delay</a:t>
                      </a:r>
                      <a:endParaRPr lang="en-US" sz="1800" dirty="0">
                        <a:effectLst/>
                      </a:endParaRPr>
                    </a:p>
                  </a:txBody>
                  <a:tcPr marL="66431" marR="66431" marT="33215" marB="33215" anchor="ctr">
                    <a:lnL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</a:rPr>
                        <a:t>• </a:t>
                      </a:r>
                      <a:r>
                        <a:rPr lang="en-US" sz="1800" b="1" dirty="0">
                          <a:effectLst/>
                        </a:rPr>
                        <a:t>Delay (latency)</a:t>
                      </a:r>
                      <a:r>
                        <a:rPr lang="en-US" sz="1800" dirty="0">
                          <a:effectLst/>
                        </a:rPr>
                        <a:t> = Total time for a packet to travel</a:t>
                      </a:r>
                      <a:br>
                        <a:rPr lang="en-US" sz="1800" dirty="0">
                          <a:effectLst/>
                        </a:rPr>
                      </a:br>
                      <a:r>
                        <a:rPr lang="en-US" sz="1800" dirty="0">
                          <a:effectLst/>
                        </a:rPr>
                        <a:t>• </a:t>
                      </a:r>
                      <a:r>
                        <a:rPr lang="en-US" sz="1800" b="1" dirty="0">
                          <a:effectLst/>
                        </a:rPr>
                        <a:t>Jitter</a:t>
                      </a:r>
                      <a:r>
                        <a:rPr lang="en-US" sz="1800" dirty="0">
                          <a:effectLst/>
                        </a:rPr>
                        <a:t> = </a:t>
                      </a:r>
                      <a:r>
                        <a:rPr lang="en-US" sz="1800" i="1" dirty="0">
                          <a:effectLst/>
                        </a:rPr>
                        <a:t>Variation</a:t>
                      </a:r>
                      <a:r>
                        <a:rPr lang="en-US" sz="1800" dirty="0">
                          <a:effectLst/>
                        </a:rPr>
                        <a:t> in that delay between packets</a:t>
                      </a:r>
                    </a:p>
                  </a:txBody>
                  <a:tcPr marL="66431" marR="66431" marT="33215" marB="33215" anchor="ctr">
                    <a:lnL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8474699"/>
                  </a:ext>
                </a:extLst>
              </a:tr>
              <a:tr h="1180637">
                <a:tc>
                  <a:txBody>
                    <a:bodyPr/>
                    <a:lstStyle/>
                    <a:p>
                      <a:r>
                        <a:rPr lang="en-US" sz="1800" b="1">
                          <a:effectLst/>
                        </a:rPr>
                        <a:t>Causes</a:t>
                      </a:r>
                      <a:endParaRPr lang="en-US" sz="1800">
                        <a:effectLst/>
                      </a:endParaRPr>
                    </a:p>
                  </a:txBody>
                  <a:tcPr marL="66431" marR="66431" marT="33215" marB="33215" anchor="ctr">
                    <a:lnL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</a:rPr>
                        <a:t>• Network congestion</a:t>
                      </a:r>
                      <a:br>
                        <a:rPr lang="en-US" sz="1800" dirty="0">
                          <a:effectLst/>
                        </a:rPr>
                      </a:br>
                      <a:r>
                        <a:rPr lang="en-US" sz="1800" dirty="0">
                          <a:effectLst/>
                        </a:rPr>
                        <a:t>• Route changes</a:t>
                      </a:r>
                      <a:br>
                        <a:rPr lang="en-US" sz="1800" dirty="0">
                          <a:effectLst/>
                        </a:rPr>
                      </a:br>
                      <a:r>
                        <a:rPr lang="en-US" sz="1800" dirty="0">
                          <a:effectLst/>
                        </a:rPr>
                        <a:t>• Queuing delays at routers/switches</a:t>
                      </a:r>
                      <a:br>
                        <a:rPr lang="en-US" sz="1800" dirty="0">
                          <a:effectLst/>
                        </a:rPr>
                      </a:br>
                      <a:r>
                        <a:rPr lang="en-US" sz="1800" dirty="0">
                          <a:effectLst/>
                        </a:rPr>
                        <a:t>• Variable processing times</a:t>
                      </a:r>
                    </a:p>
                  </a:txBody>
                  <a:tcPr marL="66431" marR="66431" marT="33215" marB="33215" anchor="ctr">
                    <a:lnL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0127177"/>
                  </a:ext>
                </a:extLst>
              </a:tr>
              <a:tr h="902326">
                <a:tc>
                  <a:txBody>
                    <a:bodyPr/>
                    <a:lstStyle/>
                    <a:p>
                      <a:r>
                        <a:rPr lang="en-US" sz="1800" b="1">
                          <a:effectLst/>
                        </a:rPr>
                        <a:t>Mitigation</a:t>
                      </a:r>
                      <a:endParaRPr lang="en-US" sz="1800">
                        <a:effectLst/>
                      </a:endParaRPr>
                    </a:p>
                  </a:txBody>
                  <a:tcPr marL="66431" marR="66431" marT="33215" marB="33215" anchor="ctr">
                    <a:lnL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effectLst/>
                        </a:rPr>
                        <a:t>Jitter buffers</a:t>
                      </a:r>
                      <a:r>
                        <a:rPr lang="en-US" sz="1800" dirty="0">
                          <a:effectLst/>
                        </a:rPr>
                        <a:t>: Temporarily store incoming packets to smooth out delivery timing before playback/processing</a:t>
                      </a:r>
                    </a:p>
                  </a:txBody>
                  <a:tcPr marL="66431" marR="66431" marT="33215" marB="33215" anchor="ctr">
                    <a:lnL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05088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616678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5080</TotalTime>
  <Words>2189</Words>
  <Application>Microsoft Office PowerPoint</Application>
  <PresentationFormat>On-screen Show (4:3)</PresentationFormat>
  <Paragraphs>265</Paragraphs>
  <Slides>67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72" baseType="lpstr">
      <vt:lpstr>Arial</vt:lpstr>
      <vt:lpstr>Arial MT</vt:lpstr>
      <vt:lpstr>Calibri</vt:lpstr>
      <vt:lpstr>system-ui</vt:lpstr>
      <vt:lpstr>Office Theme</vt:lpstr>
      <vt:lpstr>PowerPoint Presentation</vt:lpstr>
      <vt:lpstr>NETWORK SUPPORTING THE WAY WE LIVE</vt:lpstr>
      <vt:lpstr>PowerPoint Presentation</vt:lpstr>
      <vt:lpstr>PowerPoint Presentation</vt:lpstr>
      <vt:lpstr>What is Data Communication? </vt:lpstr>
      <vt:lpstr>Which of the following is NOT required for data communication?</vt:lpstr>
      <vt:lpstr>Which of the following is NOT required for data communication?</vt:lpstr>
      <vt:lpstr>FUNDAMENTAL CHARACTERISTICS</vt:lpstr>
      <vt:lpstr>Jitter</vt:lpstr>
      <vt:lpstr>Question</vt:lpstr>
      <vt:lpstr>Question</vt:lpstr>
      <vt:lpstr>COMPONENTS OF DATA COMMUNICATIONS</vt:lpstr>
      <vt:lpstr>PROTOCOLS</vt:lpstr>
      <vt:lpstr>Question</vt:lpstr>
      <vt:lpstr>Question</vt:lpstr>
      <vt:lpstr>Question</vt:lpstr>
      <vt:lpstr>Question</vt:lpstr>
      <vt:lpstr>DATA REPRESENTATION</vt:lpstr>
      <vt:lpstr>DATA FLOW</vt:lpstr>
      <vt:lpstr>DATA FLOW</vt:lpstr>
      <vt:lpstr>Question</vt:lpstr>
      <vt:lpstr>Question</vt:lpstr>
      <vt:lpstr>NETWORKS</vt:lpstr>
      <vt:lpstr>PowerPoint Presentation</vt:lpstr>
      <vt:lpstr>TYPES OF PHYSICAL CONNECTION</vt:lpstr>
      <vt:lpstr>PHYSICAL TOPOLOGY</vt:lpstr>
      <vt:lpstr>MESH TOPOLOGY</vt:lpstr>
      <vt:lpstr>FULLY CONNECTED MESH TOPOLOGY (FIVE DEVICES)</vt:lpstr>
      <vt:lpstr>Question</vt:lpstr>
      <vt:lpstr>Question</vt:lpstr>
      <vt:lpstr>STAR TOPOLOGY</vt:lpstr>
      <vt:lpstr>Star Topology with four stations</vt:lpstr>
      <vt:lpstr>Question</vt:lpstr>
      <vt:lpstr>Question</vt:lpstr>
      <vt:lpstr>BUS TOPOLOGY</vt:lpstr>
      <vt:lpstr>Bus Topology Connecting three stations.</vt:lpstr>
      <vt:lpstr>Question</vt:lpstr>
      <vt:lpstr>Question</vt:lpstr>
      <vt:lpstr>RING TOPOLOGY</vt:lpstr>
      <vt:lpstr>Ring Topology connecting six stations.</vt:lpstr>
      <vt:lpstr>Question</vt:lpstr>
      <vt:lpstr>Question</vt:lpstr>
      <vt:lpstr>HYBRID TOPOLGY</vt:lpstr>
      <vt:lpstr>CATEGORIES OF NETWORK</vt:lpstr>
      <vt:lpstr>LOCAL AREA NETWORK</vt:lpstr>
      <vt:lpstr>Question</vt:lpstr>
      <vt:lpstr>Question</vt:lpstr>
      <vt:lpstr>LAN connecting 12 computers in a Hub</vt:lpstr>
      <vt:lpstr>METROPOLITAN AREA NETWORK</vt:lpstr>
      <vt:lpstr>Metropolitan Area Network</vt:lpstr>
      <vt:lpstr>Question</vt:lpstr>
      <vt:lpstr>Question</vt:lpstr>
      <vt:lpstr>WIDE AREA NETWORK</vt:lpstr>
      <vt:lpstr>A Switched WAN &amp; Point-to-Point WAN</vt:lpstr>
      <vt:lpstr>A Heterogeneous Network made of 4 WANs and 2 LANs</vt:lpstr>
      <vt:lpstr>INTERNET</vt:lpstr>
      <vt:lpstr>Hierarchical Organization of Internet</vt:lpstr>
      <vt:lpstr>Question</vt:lpstr>
      <vt:lpstr>Question</vt:lpstr>
      <vt:lpstr>STANDARDS</vt:lpstr>
      <vt:lpstr>STANDARD ORGANIZATIONS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To-Do List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EEE314:DATA COMMUNICATIONS &amp; COMPUTER NETWORKS</dc:title>
  <dc:creator>Atif Shakeel</dc:creator>
  <cp:lastModifiedBy>Muhammad Ahmad Nawaz Lecturer FCSE</cp:lastModifiedBy>
  <cp:revision>37</cp:revision>
  <dcterms:created xsi:type="dcterms:W3CDTF">2026-01-28T12:11:51Z</dcterms:created>
  <dcterms:modified xsi:type="dcterms:W3CDTF">2026-02-01T14:55:21Z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2013-02-06T00:00:00Z</vt:filetime>
  </property>
  <property fmtid="{D5CDD505-2E9C-101B-9397-08002B2CF9AE}" pid="3" name="Creator">
    <vt:lpwstr>Microsoft® Office PowerPoint® 2007</vt:lpwstr>
  </property>
  <property fmtid="{D5CDD505-2E9C-101B-9397-08002B2CF9AE}" pid="4" name="LastSaved">
    <vt:filetime>2026-01-28T00:00:00Z</vt:filetime>
  </property>
  <property fmtid="{D5CDD505-2E9C-101B-9397-08002B2CF9AE}" pid="5" name="Producer">
    <vt:lpwstr>Microsoft® Office PowerPoint® 2007</vt:lpwstr>
  </property>
</Properties>
</file>